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7"/>
  </p:notesMasterIdLst>
  <p:handoutMasterIdLst>
    <p:handoutMasterId r:id="rId138"/>
  </p:handoutMasterIdLst>
  <p:sldIdLst>
    <p:sldId id="503" r:id="rId2"/>
    <p:sldId id="459" r:id="rId3"/>
    <p:sldId id="260" r:id="rId4"/>
    <p:sldId id="504" r:id="rId5"/>
    <p:sldId id="511" r:id="rId6"/>
    <p:sldId id="512" r:id="rId7"/>
    <p:sldId id="513" r:id="rId8"/>
    <p:sldId id="514" r:id="rId9"/>
    <p:sldId id="515" r:id="rId10"/>
    <p:sldId id="505" r:id="rId11"/>
    <p:sldId id="502" r:id="rId12"/>
    <p:sldId id="519" r:id="rId13"/>
    <p:sldId id="622" r:id="rId14"/>
    <p:sldId id="623" r:id="rId15"/>
    <p:sldId id="520" r:id="rId16"/>
    <p:sldId id="521" r:id="rId17"/>
    <p:sldId id="522" r:id="rId18"/>
    <p:sldId id="624" r:id="rId19"/>
    <p:sldId id="627" r:id="rId20"/>
    <p:sldId id="626" r:id="rId21"/>
    <p:sldId id="625" r:id="rId22"/>
    <p:sldId id="506" r:id="rId23"/>
    <p:sldId id="527" r:id="rId24"/>
    <p:sldId id="526" r:id="rId25"/>
    <p:sldId id="507" r:id="rId26"/>
    <p:sldId id="508" r:id="rId27"/>
    <p:sldId id="509" r:id="rId28"/>
    <p:sldId id="523" r:id="rId29"/>
    <p:sldId id="528" r:id="rId30"/>
    <p:sldId id="529" r:id="rId31"/>
    <p:sldId id="530" r:id="rId32"/>
    <p:sldId id="531" r:id="rId33"/>
    <p:sldId id="532" r:id="rId34"/>
    <p:sldId id="516" r:id="rId35"/>
    <p:sldId id="517" r:id="rId36"/>
    <p:sldId id="518" r:id="rId37"/>
    <p:sldId id="525" r:id="rId38"/>
    <p:sldId id="536" r:id="rId39"/>
    <p:sldId id="533" r:id="rId40"/>
    <p:sldId id="534" r:id="rId41"/>
    <p:sldId id="535" r:id="rId42"/>
    <p:sldId id="537" r:id="rId43"/>
    <p:sldId id="538" r:id="rId44"/>
    <p:sldId id="539" r:id="rId45"/>
    <p:sldId id="570" r:id="rId46"/>
    <p:sldId id="540" r:id="rId47"/>
    <p:sldId id="541" r:id="rId48"/>
    <p:sldId id="542" r:id="rId49"/>
    <p:sldId id="606" r:id="rId50"/>
    <p:sldId id="611" r:id="rId51"/>
    <p:sldId id="543" r:id="rId52"/>
    <p:sldId id="545" r:id="rId53"/>
    <p:sldId id="546" r:id="rId54"/>
    <p:sldId id="548" r:id="rId55"/>
    <p:sldId id="549" r:id="rId56"/>
    <p:sldId id="547" r:id="rId57"/>
    <p:sldId id="608" r:id="rId58"/>
    <p:sldId id="544" r:id="rId59"/>
    <p:sldId id="610" r:id="rId60"/>
    <p:sldId id="607" r:id="rId61"/>
    <p:sldId id="609" r:id="rId62"/>
    <p:sldId id="550" r:id="rId63"/>
    <p:sldId id="551" r:id="rId64"/>
    <p:sldId id="567" r:id="rId65"/>
    <p:sldId id="568" r:id="rId66"/>
    <p:sldId id="569" r:id="rId67"/>
    <p:sldId id="552" r:id="rId68"/>
    <p:sldId id="553" r:id="rId69"/>
    <p:sldId id="555" r:id="rId70"/>
    <p:sldId id="556" r:id="rId71"/>
    <p:sldId id="557" r:id="rId72"/>
    <p:sldId id="559" r:id="rId73"/>
    <p:sldId id="618" r:id="rId74"/>
    <p:sldId id="558" r:id="rId75"/>
    <p:sldId id="560" r:id="rId76"/>
    <p:sldId id="561" r:id="rId77"/>
    <p:sldId id="562" r:id="rId78"/>
    <p:sldId id="563" r:id="rId79"/>
    <p:sldId id="571" r:id="rId80"/>
    <p:sldId id="565" r:id="rId81"/>
    <p:sldId id="572" r:id="rId82"/>
    <p:sldId id="554" r:id="rId83"/>
    <p:sldId id="566" r:id="rId84"/>
    <p:sldId id="573" r:id="rId85"/>
    <p:sldId id="574" r:id="rId86"/>
    <p:sldId id="575" r:id="rId87"/>
    <p:sldId id="576" r:id="rId88"/>
    <p:sldId id="577" r:id="rId89"/>
    <p:sldId id="578" r:id="rId90"/>
    <p:sldId id="579" r:id="rId91"/>
    <p:sldId id="582" r:id="rId92"/>
    <p:sldId id="580" r:id="rId93"/>
    <p:sldId id="581" r:id="rId94"/>
    <p:sldId id="583" r:id="rId95"/>
    <p:sldId id="584" r:id="rId96"/>
    <p:sldId id="585" r:id="rId97"/>
    <p:sldId id="587" r:id="rId98"/>
    <p:sldId id="586" r:id="rId99"/>
    <p:sldId id="588" r:id="rId100"/>
    <p:sldId id="589" r:id="rId101"/>
    <p:sldId id="590" r:id="rId102"/>
    <p:sldId id="592" r:id="rId103"/>
    <p:sldId id="593" r:id="rId104"/>
    <p:sldId id="594" r:id="rId105"/>
    <p:sldId id="595" r:id="rId106"/>
    <p:sldId id="597" r:id="rId107"/>
    <p:sldId id="596" r:id="rId108"/>
    <p:sldId id="598" r:id="rId109"/>
    <p:sldId id="599" r:id="rId110"/>
    <p:sldId id="600" r:id="rId111"/>
    <p:sldId id="619" r:id="rId112"/>
    <p:sldId id="604" r:id="rId113"/>
    <p:sldId id="602" r:id="rId114"/>
    <p:sldId id="601" r:id="rId115"/>
    <p:sldId id="603" r:id="rId116"/>
    <p:sldId id="613" r:id="rId117"/>
    <p:sldId id="605" r:id="rId118"/>
    <p:sldId id="612" r:id="rId119"/>
    <p:sldId id="614" r:id="rId120"/>
    <p:sldId id="615" r:id="rId121"/>
    <p:sldId id="616" r:id="rId122"/>
    <p:sldId id="617" r:id="rId123"/>
    <p:sldId id="620" r:id="rId124"/>
    <p:sldId id="621" r:id="rId125"/>
    <p:sldId id="629" r:id="rId126"/>
    <p:sldId id="630" r:id="rId127"/>
    <p:sldId id="631" r:id="rId128"/>
    <p:sldId id="632" r:id="rId129"/>
    <p:sldId id="633" r:id="rId130"/>
    <p:sldId id="634" r:id="rId131"/>
    <p:sldId id="635" r:id="rId132"/>
    <p:sldId id="636" r:id="rId133"/>
    <p:sldId id="637" r:id="rId134"/>
    <p:sldId id="638" r:id="rId135"/>
    <p:sldId id="628" r:id="rId1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003300"/>
    <a:srgbClr val="FF0066"/>
    <a:srgbClr val="0000FF"/>
    <a:srgbClr val="FF00FF"/>
    <a:srgbClr val="D68B1C"/>
    <a:srgbClr val="0033CC"/>
    <a:srgbClr val="006600"/>
    <a:srgbClr val="FF0000"/>
    <a:srgbClr val="6600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14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016F2-B6ED-42E5-8E54-3C6B19592197}" type="datetimeFigureOut">
              <a:rPr lang="en-US" smtClean="0"/>
              <a:pPr/>
              <a:t>7/14/2020</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05696F-DCF2-4690-8A98-9515D05694EB}" type="slidenum">
              <a:rPr lang="en-IN" smtClean="0"/>
              <a:pPr/>
              <a:t>‹#›</a:t>
            </a:fld>
            <a:endParaRPr lang="en-I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354763-DEE3-4C80-8709-AD268736AE5C}" type="datetimeFigureOut">
              <a:rPr lang="en-US" smtClean="0"/>
              <a:pPr/>
              <a:t>7/14/2020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D8E3DC-0B46-48CA-85FC-1799844C0218}"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6260" y="5414165"/>
            <a:ext cx="7772400" cy="859205"/>
          </a:xfrm>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96260" y="4345230"/>
            <a:ext cx="6400800" cy="1140865"/>
          </a:xfrm>
        </p:spPr>
        <p:txBody>
          <a:bodyPr>
            <a:normAutofit/>
          </a:bodyPr>
          <a:lstStyle>
            <a:lvl1pPr marL="0" indent="0" algn="l">
              <a:buNone/>
              <a:defRPr sz="2800">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p>
          <a:p>
            <a:r>
              <a:rPr lang="en-US" dirty="0" smtClean="0"/>
              <a:t>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2195"/>
            <a:ext cx="8229600" cy="1143000"/>
          </a:xfrm>
        </p:spPr>
        <p:txBody>
          <a:bodyPr>
            <a:normAutofit/>
          </a:bodyPr>
          <a:lstStyle>
            <a:lvl1pPr algn="l">
              <a:defRPr sz="3600">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3835"/>
            <a:ext cx="8229600" cy="391880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1545" y="274637"/>
            <a:ext cx="7016195" cy="1143000"/>
          </a:xfrm>
        </p:spPr>
        <p:txBody>
          <a:bodyPr>
            <a:normAutofit/>
          </a:bodyPr>
          <a:lstStyle>
            <a:lvl1pPr algn="l">
              <a:defRPr sz="3600">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31545" y="1443835"/>
            <a:ext cx="7016195"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222195"/>
            <a:ext cx="8229600" cy="1143000"/>
          </a:xfrm>
        </p:spPr>
        <p:txBody>
          <a:bodyPr>
            <a:normAutofit/>
          </a:bodyPr>
          <a:lstStyle>
            <a:lvl1pPr algn="l">
              <a:defRPr sz="3600">
                <a:solidFill>
                  <a:srgbClr val="FF0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1882907"/>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512770"/>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1882907"/>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512770"/>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7/14/2020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7/14/2020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7/14/2020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7/14/2020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11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11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1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72.png"/></Relationships>
</file>

<file path=ppt/slides/_rels/slide11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73.pn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75.jpeg"/></Relationships>
</file>

<file path=ppt/slides/_rels/slide12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image" Target="../media/image78.png"/><Relationship Id="rId4" Type="http://schemas.openxmlformats.org/officeDocument/2006/relationships/image" Target="../media/image77.jpeg"/></Relationships>
</file>

<file path=ppt/slides/_rels/slide1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39.gif"/></Relationships>
</file>

<file path=ppt/slides/_rels/slide7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7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8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142976" y="5143512"/>
            <a:ext cx="7715304" cy="1428760"/>
          </a:xfrm>
        </p:spPr>
        <p:txBody>
          <a:bodyPr>
            <a:noAutofit/>
          </a:bodyPr>
          <a:lstStyle/>
          <a:p>
            <a:pPr algn="ctr"/>
            <a:r>
              <a:rPr lang="en-US" sz="4000" b="1" u="sng" smtClean="0">
                <a:solidFill>
                  <a:srgbClr val="FFFF00"/>
                </a:solidFill>
                <a:effectLst>
                  <a:outerShdw blurRad="38100" dist="38100" dir="2700000" algn="tl">
                    <a:srgbClr val="000000">
                      <a:alpha val="43137"/>
                    </a:srgbClr>
                  </a:outerShdw>
                </a:effectLst>
              </a:rPr>
              <a:t>CHAPTER 07</a:t>
            </a:r>
            <a:r>
              <a:rPr lang="en-US" sz="4000" b="1" u="sng" dirty="0" smtClean="0">
                <a:solidFill>
                  <a:srgbClr val="FFFF00"/>
                </a:solidFill>
                <a:effectLst>
                  <a:outerShdw blurRad="38100" dist="38100" dir="2700000" algn="tl">
                    <a:srgbClr val="000000">
                      <a:alpha val="43137"/>
                    </a:srgbClr>
                  </a:outerShdw>
                </a:effectLst>
              </a:rPr>
              <a:t/>
            </a:r>
            <a:br>
              <a:rPr lang="en-US" sz="4000" b="1" u="sng" dirty="0" smtClean="0">
                <a:solidFill>
                  <a:srgbClr val="FFFF00"/>
                </a:solidFill>
                <a:effectLst>
                  <a:outerShdw blurRad="38100" dist="38100" dir="2700000" algn="tl">
                    <a:srgbClr val="000000">
                      <a:alpha val="43137"/>
                    </a:srgbClr>
                  </a:outerShdw>
                </a:effectLst>
              </a:rPr>
            </a:br>
            <a:r>
              <a:rPr lang="en-US" sz="4000" b="1" u="sng" dirty="0" smtClean="0">
                <a:solidFill>
                  <a:srgbClr val="FFFF00"/>
                </a:solidFill>
                <a:effectLst>
                  <a:outerShdw blurRad="38100" dist="38100" dir="2700000" algn="tl">
                    <a:srgbClr val="000000">
                      <a:alpha val="43137"/>
                    </a:srgbClr>
                  </a:outerShdw>
                </a:effectLst>
              </a:rPr>
              <a:t>GETTING STARTED WITH PYTHON</a:t>
            </a:r>
            <a:endParaRPr lang="en-US" sz="4000" b="1" u="sng" dirty="0">
              <a:solidFill>
                <a:srgbClr val="FFFF00"/>
              </a:solidFill>
              <a:effectLst>
                <a:outerShdw blurRad="38100" dist="38100" dir="2700000" algn="tl">
                  <a:srgbClr val="000000">
                    <a:alpha val="43137"/>
                  </a:srgbClr>
                </a:outerShdw>
              </a:effectLst>
            </a:endParaRPr>
          </a:p>
        </p:txBody>
      </p:sp>
      <p:pic>
        <p:nvPicPr>
          <p:cNvPr id="4" name="Picture 2" descr="C:\Users\Sainik\Desktop\1375575119python article.jpg"/>
          <p:cNvPicPr>
            <a:picLocks noChangeAspect="1" noChangeArrowheads="1"/>
          </p:cNvPicPr>
          <p:nvPr/>
        </p:nvPicPr>
        <p:blipFill>
          <a:blip r:embed="rId3" cstate="print"/>
          <a:srcRect/>
          <a:stretch>
            <a:fillRect/>
          </a:stretch>
        </p:blipFill>
        <p:spPr bwMode="auto">
          <a:xfrm>
            <a:off x="1714480" y="571480"/>
            <a:ext cx="6929486" cy="4757255"/>
          </a:xfrm>
          <a:prstGeom prst="rect">
            <a:avLst/>
          </a:prstGeom>
          <a:ln>
            <a:noFill/>
          </a:ln>
          <a:effectLst>
            <a:softEdge rad="112500"/>
          </a:effectLst>
        </p:spPr>
      </p:pic>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INTRODUCTION</a:t>
            </a:r>
          </a:p>
        </p:txBody>
      </p:sp>
      <p:sp>
        <p:nvSpPr>
          <p:cNvPr id="9" name="Content Placeholder 2"/>
          <p:cNvSpPr>
            <a:spLocks noGrp="1"/>
          </p:cNvSpPr>
          <p:nvPr>
            <p:ph idx="1"/>
          </p:nvPr>
        </p:nvSpPr>
        <p:spPr>
          <a:xfrm>
            <a:off x="1714480" y="1714488"/>
            <a:ext cx="7143800" cy="4214842"/>
          </a:xfrm>
        </p:spPr>
        <p:txBody>
          <a:bodyPr>
            <a:noAutofit/>
          </a:bodyPr>
          <a:lstStyle/>
          <a:p>
            <a:pPr algn="just">
              <a:buNone/>
            </a:pPr>
            <a:r>
              <a:rPr lang="en-IN" b="1" dirty="0" smtClean="0">
                <a:effectLst>
                  <a:outerShdw blurRad="38100" dist="38100" dir="2700000" algn="tl">
                    <a:srgbClr val="000000">
                      <a:alpha val="43137"/>
                    </a:srgbClr>
                  </a:outerShdw>
                </a:effectLst>
              </a:rPr>
              <a:t>		</a:t>
            </a:r>
            <a:r>
              <a:rPr lang="en-IN" sz="3200" b="1" dirty="0" smtClean="0">
                <a:effectLst>
                  <a:outerShdw blurRad="38100" dist="38100" dir="2700000" algn="tl">
                    <a:srgbClr val="000000">
                      <a:alpha val="43137"/>
                    </a:srgbClr>
                  </a:outerShdw>
                </a:effectLst>
              </a:rPr>
              <a:t>The Python is widely used in bigger organizations because of its multiple programming paradigms. They usually involve imperative and object-oriented functional programming. It has a comprehensive and large standard library that has automatic memory management and dynamic features.</a:t>
            </a:r>
            <a:endParaRPr lang="en-US" sz="20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500298" y="357166"/>
            <a:ext cx="5572164" cy="785818"/>
          </a:xfrm>
        </p:spPr>
        <p:txBody>
          <a:bodyPr>
            <a:normAutofit/>
          </a:bodyPr>
          <a:lstStyle/>
          <a:p>
            <a:pPr marL="514350" indent="-514350"/>
            <a:r>
              <a:rPr lang="en-US" b="1" dirty="0" smtClean="0">
                <a:solidFill>
                  <a:srgbClr val="FFFF00"/>
                </a:solidFill>
                <a:effectLst>
                  <a:outerShdw blurRad="38100" dist="38100" dir="2700000" algn="tl">
                    <a:srgbClr val="000000">
                      <a:alpha val="43137"/>
                    </a:srgbClr>
                  </a:outerShdw>
                </a:effectLst>
              </a:rPr>
              <a:t>	</a:t>
            </a:r>
            <a:r>
              <a:rPr lang="en-US" b="1" u="sng" dirty="0" smtClean="0">
                <a:solidFill>
                  <a:srgbClr val="FFFF00"/>
                </a:solidFill>
                <a:effectLst>
                  <a:outerShdw blurRad="38100" dist="38100" dir="2700000" algn="tl">
                    <a:srgbClr val="000000">
                      <a:alpha val="43137"/>
                    </a:srgbClr>
                  </a:outerShdw>
                </a:effectLst>
              </a:rPr>
              <a:t>PYTHON BASIC MODES</a:t>
            </a:r>
            <a:endParaRPr lang="en-IN" b="1" u="sng" dirty="0" smtClean="0">
              <a:solidFill>
                <a:srgbClr val="FFFF00"/>
              </a:solidFill>
              <a:effectLst>
                <a:outerShdw blurRad="38100" dist="38100" dir="2700000" algn="tl">
                  <a:srgbClr val="000000">
                    <a:alpha val="43137"/>
                  </a:srgbClr>
                </a:outerShdw>
              </a:effectLst>
            </a:endParaRPr>
          </a:p>
        </p:txBody>
      </p:sp>
      <p:sp>
        <p:nvSpPr>
          <p:cNvPr id="4" name="Content Placeholder 2"/>
          <p:cNvSpPr>
            <a:spLocks noGrp="1"/>
          </p:cNvSpPr>
          <p:nvPr>
            <p:ph idx="1"/>
          </p:nvPr>
        </p:nvSpPr>
        <p:spPr>
          <a:xfrm>
            <a:off x="1214414" y="1571612"/>
            <a:ext cx="7572428" cy="857256"/>
          </a:xfrm>
        </p:spPr>
        <p:txBody>
          <a:bodyPr>
            <a:noAutofit/>
          </a:bodyPr>
          <a:lstStyle/>
          <a:p>
            <a:pPr algn="just">
              <a:buNone/>
            </a:pPr>
            <a:r>
              <a:rPr lang="en-IN" sz="3200" b="1" dirty="0" smtClean="0">
                <a:solidFill>
                  <a:srgbClr val="FFFF00"/>
                </a:solidFill>
                <a:effectLst>
                  <a:outerShdw blurRad="38100" dist="38100" dir="2700000" algn="tl">
                    <a:srgbClr val="000000">
                      <a:alpha val="43137"/>
                    </a:srgbClr>
                  </a:outerShdw>
                </a:effectLst>
              </a:rPr>
              <a:t>	1) Script Mode:</a:t>
            </a:r>
          </a:p>
        </p:txBody>
      </p:sp>
      <p:sp>
        <p:nvSpPr>
          <p:cNvPr id="6" name="Rectangle 5"/>
          <p:cNvSpPr/>
          <p:nvPr/>
        </p:nvSpPr>
        <p:spPr>
          <a:xfrm>
            <a:off x="1571604" y="2357430"/>
            <a:ext cx="7286676" cy="2062103"/>
          </a:xfrm>
          <a:prstGeom prst="rect">
            <a:avLst/>
          </a:prstGeom>
        </p:spPr>
        <p:txBody>
          <a:bodyPr wrap="square">
            <a:spAutoFit/>
          </a:bodyPr>
          <a:lstStyle/>
          <a:p>
            <a:pPr marL="514350" indent="-514350" algn="just"/>
            <a:r>
              <a:rPr lang="en-IN" sz="3200" b="1" dirty="0" smtClean="0">
                <a:solidFill>
                  <a:schemeClr val="bg1"/>
                </a:solidFill>
                <a:effectLst>
                  <a:outerShdw blurRad="38100" dist="38100" dir="2700000" algn="tl">
                    <a:srgbClr val="000000">
                      <a:alpha val="43137"/>
                    </a:srgbClr>
                  </a:outerShdw>
                </a:effectLst>
              </a:rPr>
              <a:t>		The normal mode is the mode where the scripted and finished .</a:t>
            </a:r>
            <a:r>
              <a:rPr lang="en-IN" sz="3200" b="1" dirty="0" err="1" smtClean="0">
                <a:solidFill>
                  <a:schemeClr val="bg1"/>
                </a:solidFill>
                <a:effectLst>
                  <a:outerShdw blurRad="38100" dist="38100" dir="2700000" algn="tl">
                    <a:srgbClr val="000000">
                      <a:alpha val="43137"/>
                    </a:srgbClr>
                  </a:outerShdw>
                </a:effectLst>
              </a:rPr>
              <a:t>py</a:t>
            </a:r>
            <a:r>
              <a:rPr lang="en-IN" sz="3200" b="1" dirty="0" smtClean="0">
                <a:solidFill>
                  <a:schemeClr val="bg1"/>
                </a:solidFill>
                <a:effectLst>
                  <a:outerShdw blurRad="38100" dist="38100" dir="2700000" algn="tl">
                    <a:srgbClr val="000000">
                      <a:alpha val="43137"/>
                    </a:srgbClr>
                  </a:outerShdw>
                </a:effectLst>
              </a:rPr>
              <a:t> files are run in the Python interpreter. </a:t>
            </a: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500298" y="357166"/>
            <a:ext cx="5572164" cy="785818"/>
          </a:xfrm>
        </p:spPr>
        <p:txBody>
          <a:bodyPr>
            <a:normAutofit/>
          </a:bodyPr>
          <a:lstStyle/>
          <a:p>
            <a:pPr marL="514350" indent="-514350"/>
            <a:r>
              <a:rPr lang="en-US" b="1" dirty="0" smtClean="0">
                <a:solidFill>
                  <a:srgbClr val="FFFF00"/>
                </a:solidFill>
                <a:effectLst>
                  <a:outerShdw blurRad="38100" dist="38100" dir="2700000" algn="tl">
                    <a:srgbClr val="000000">
                      <a:alpha val="43137"/>
                    </a:srgbClr>
                  </a:outerShdw>
                </a:effectLst>
              </a:rPr>
              <a:t>	</a:t>
            </a:r>
            <a:r>
              <a:rPr lang="en-US" b="1" u="sng" dirty="0" smtClean="0">
                <a:solidFill>
                  <a:srgbClr val="FFFF00"/>
                </a:solidFill>
                <a:effectLst>
                  <a:outerShdw blurRad="38100" dist="38100" dir="2700000" algn="tl">
                    <a:srgbClr val="000000">
                      <a:alpha val="43137"/>
                    </a:srgbClr>
                  </a:outerShdw>
                </a:effectLst>
              </a:rPr>
              <a:t>PYTHON BASIC MODES</a:t>
            </a:r>
            <a:endParaRPr lang="en-IN" b="1" u="sng" dirty="0" smtClean="0">
              <a:solidFill>
                <a:srgbClr val="FFFF00"/>
              </a:solidFill>
              <a:effectLst>
                <a:outerShdw blurRad="38100" dist="38100" dir="2700000" algn="tl">
                  <a:srgbClr val="000000">
                    <a:alpha val="43137"/>
                  </a:srgbClr>
                </a:outerShdw>
              </a:effectLst>
            </a:endParaRPr>
          </a:p>
        </p:txBody>
      </p:sp>
      <p:sp>
        <p:nvSpPr>
          <p:cNvPr id="4" name="Content Placeholder 2"/>
          <p:cNvSpPr>
            <a:spLocks noGrp="1"/>
          </p:cNvSpPr>
          <p:nvPr>
            <p:ph idx="1"/>
          </p:nvPr>
        </p:nvSpPr>
        <p:spPr>
          <a:xfrm>
            <a:off x="1214414" y="1571612"/>
            <a:ext cx="7572428" cy="857256"/>
          </a:xfrm>
        </p:spPr>
        <p:txBody>
          <a:bodyPr>
            <a:noAutofit/>
          </a:bodyPr>
          <a:lstStyle/>
          <a:p>
            <a:pPr algn="just">
              <a:buNone/>
            </a:pPr>
            <a:r>
              <a:rPr lang="en-IN" sz="3200" b="1" dirty="0" smtClean="0">
                <a:solidFill>
                  <a:srgbClr val="FFFF00"/>
                </a:solidFill>
                <a:effectLst>
                  <a:outerShdw blurRad="38100" dist="38100" dir="2700000" algn="tl">
                    <a:srgbClr val="000000">
                      <a:alpha val="43137"/>
                    </a:srgbClr>
                  </a:outerShdw>
                </a:effectLst>
              </a:rPr>
              <a:t>	2) Interactive Mode:</a:t>
            </a:r>
          </a:p>
        </p:txBody>
      </p:sp>
      <p:sp>
        <p:nvSpPr>
          <p:cNvPr id="6" name="Rectangle 5"/>
          <p:cNvSpPr/>
          <p:nvPr/>
        </p:nvSpPr>
        <p:spPr>
          <a:xfrm>
            <a:off x="1571604" y="2357430"/>
            <a:ext cx="7286676" cy="2554545"/>
          </a:xfrm>
          <a:prstGeom prst="rect">
            <a:avLst/>
          </a:prstGeom>
        </p:spPr>
        <p:txBody>
          <a:bodyPr wrap="square">
            <a:spAutoFit/>
          </a:bodyPr>
          <a:lstStyle/>
          <a:p>
            <a:pPr marL="514350" indent="-514350" algn="just"/>
            <a:r>
              <a:rPr lang="en-IN" sz="3200" b="1" dirty="0" smtClean="0">
                <a:solidFill>
                  <a:schemeClr val="bg1"/>
                </a:solidFill>
                <a:effectLst>
                  <a:outerShdw blurRad="38100" dist="38100" dir="2700000" algn="tl">
                    <a:srgbClr val="000000">
                      <a:alpha val="43137"/>
                    </a:srgbClr>
                  </a:outerShdw>
                </a:effectLst>
              </a:rPr>
              <a:t>		Interactive mode is a command line shell which gives immediate feedback for each statement, while running previously fed statements in active memory.</a:t>
            </a: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500298" y="357166"/>
            <a:ext cx="5572164"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SCRIPT</a:t>
            </a:r>
            <a:endParaRPr lang="en-IN" b="1" u="sng" dirty="0" smtClean="0">
              <a:solidFill>
                <a:srgbClr val="FFFF00"/>
              </a:solidFill>
              <a:effectLst>
                <a:outerShdw blurRad="38100" dist="38100" dir="2700000" algn="tl">
                  <a:srgbClr val="000000">
                    <a:alpha val="43137"/>
                  </a:srgbClr>
                </a:outerShdw>
              </a:effectLst>
            </a:endParaRPr>
          </a:p>
        </p:txBody>
      </p:sp>
      <p:sp>
        <p:nvSpPr>
          <p:cNvPr id="4" name="Content Placeholder 2"/>
          <p:cNvSpPr>
            <a:spLocks noGrp="1"/>
          </p:cNvSpPr>
          <p:nvPr>
            <p:ph idx="1"/>
          </p:nvPr>
        </p:nvSpPr>
        <p:spPr>
          <a:xfrm>
            <a:off x="1214414" y="1571612"/>
            <a:ext cx="7572428" cy="857256"/>
          </a:xfrm>
        </p:spPr>
        <p:txBody>
          <a:bodyPr>
            <a:noAutofit/>
          </a:bodyPr>
          <a:lstStyle/>
          <a:p>
            <a:pPr algn="just">
              <a:buNone/>
            </a:pPr>
            <a:r>
              <a:rPr lang="en-IN" sz="3200" b="1" dirty="0" smtClean="0">
                <a:solidFill>
                  <a:srgbClr val="FFFF00"/>
                </a:solidFill>
                <a:effectLst>
                  <a:outerShdw blurRad="38100" dist="38100" dir="2700000" algn="tl">
                    <a:srgbClr val="000000">
                      <a:alpha val="43137"/>
                    </a:srgbClr>
                  </a:outerShdw>
                </a:effectLst>
              </a:rPr>
              <a:t>	What is Script?</a:t>
            </a:r>
          </a:p>
        </p:txBody>
      </p:sp>
      <p:sp>
        <p:nvSpPr>
          <p:cNvPr id="6" name="Rectangle 5"/>
          <p:cNvSpPr/>
          <p:nvPr/>
        </p:nvSpPr>
        <p:spPr>
          <a:xfrm>
            <a:off x="1571604" y="2357430"/>
            <a:ext cx="7286676" cy="4031873"/>
          </a:xfrm>
          <a:prstGeom prst="rect">
            <a:avLst/>
          </a:prstGeom>
        </p:spPr>
        <p:txBody>
          <a:bodyPr wrap="square">
            <a:spAutoFit/>
          </a:bodyPr>
          <a:lstStyle/>
          <a:p>
            <a:pPr marL="514350" indent="-514350" algn="just"/>
            <a:r>
              <a:rPr lang="en-IN" sz="3200" b="1" dirty="0" smtClean="0">
                <a:solidFill>
                  <a:schemeClr val="bg1"/>
                </a:solidFill>
                <a:effectLst>
                  <a:outerShdw blurRad="38100" dist="38100" dir="2700000" algn="tl">
                    <a:srgbClr val="000000">
                      <a:alpha val="43137"/>
                    </a:srgbClr>
                  </a:outerShdw>
                </a:effectLst>
              </a:rPr>
              <a:t>		 Scripts are reusable. Basically, a script is a text file containing the statements that comprise a Python program. Once you have created the script, you can execute it over and over without having to retype it each time. Scripts are editable.</a:t>
            </a: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500298" y="2857496"/>
            <a:ext cx="5572164"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INVOKING  SCRIPT  MODE</a:t>
            </a:r>
            <a:endParaRPr lang="en-IN" b="1" u="sng" dirty="0" smtClean="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500298" y="357166"/>
            <a:ext cx="5572164"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INVOKING  SCRIPT  MODE</a:t>
            </a:r>
            <a:endParaRPr lang="en-IN" b="1" u="sng" dirty="0" smtClean="0">
              <a:solidFill>
                <a:srgbClr val="FFFF00"/>
              </a:solidFill>
              <a:effectLst>
                <a:outerShdw blurRad="38100" dist="38100" dir="2700000" algn="tl">
                  <a:srgbClr val="000000">
                    <a:alpha val="43137"/>
                  </a:srgbClr>
                </a:outerShdw>
              </a:effectLst>
            </a:endParaRPr>
          </a:p>
        </p:txBody>
      </p:sp>
      <p:pic>
        <p:nvPicPr>
          <p:cNvPr id="40962" name="Picture 2"/>
          <p:cNvPicPr>
            <a:picLocks noChangeAspect="1" noChangeArrowheads="1"/>
          </p:cNvPicPr>
          <p:nvPr/>
        </p:nvPicPr>
        <p:blipFill>
          <a:blip r:embed="rId3" cstate="print"/>
          <a:srcRect/>
          <a:stretch>
            <a:fillRect/>
          </a:stretch>
        </p:blipFill>
        <p:spPr bwMode="auto">
          <a:xfrm>
            <a:off x="1714480" y="1214422"/>
            <a:ext cx="6953299" cy="5214974"/>
          </a:xfrm>
          <a:prstGeom prst="rect">
            <a:avLst/>
          </a:prstGeom>
          <a:ln>
            <a:noFill/>
          </a:ln>
          <a:effectLst>
            <a:softEdge rad="112500"/>
          </a:effectLst>
        </p:spPr>
      </p:pic>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500298" y="357166"/>
            <a:ext cx="5572164"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INVOKING  SCRIPT  MODE</a:t>
            </a:r>
            <a:endParaRPr lang="en-IN" b="1" u="sng" dirty="0" smtClean="0">
              <a:solidFill>
                <a:srgbClr val="FFFF00"/>
              </a:solidFill>
              <a:effectLst>
                <a:outerShdw blurRad="38100" dist="38100" dir="2700000" algn="tl">
                  <a:srgbClr val="000000">
                    <a:alpha val="43137"/>
                  </a:srgbClr>
                </a:outerShdw>
              </a:effectLst>
            </a:endParaRPr>
          </a:p>
        </p:txBody>
      </p:sp>
      <p:pic>
        <p:nvPicPr>
          <p:cNvPr id="41987" name="Picture 3"/>
          <p:cNvPicPr>
            <a:picLocks noChangeAspect="1" noChangeArrowheads="1"/>
          </p:cNvPicPr>
          <p:nvPr/>
        </p:nvPicPr>
        <p:blipFill>
          <a:blip r:embed="rId3" cstate="print"/>
          <a:srcRect r="44336" b="25000"/>
          <a:stretch>
            <a:fillRect/>
          </a:stretch>
        </p:blipFill>
        <p:spPr bwMode="auto">
          <a:xfrm>
            <a:off x="2571736" y="1214422"/>
            <a:ext cx="5231358" cy="5286412"/>
          </a:xfrm>
          <a:prstGeom prst="rect">
            <a:avLst/>
          </a:prstGeom>
          <a:ln>
            <a:noFill/>
          </a:ln>
          <a:effectLst>
            <a:softEdge rad="112500"/>
          </a:effectLst>
        </p:spPr>
      </p:pic>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285852" y="357166"/>
            <a:ext cx="7072362"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Saving  Script / Program  File</a:t>
            </a:r>
            <a:endParaRPr lang="en-IN" b="1" u="sng" dirty="0" smtClean="0">
              <a:solidFill>
                <a:srgbClr val="FFFF00"/>
              </a:solidFill>
              <a:effectLst>
                <a:outerShdw blurRad="38100" dist="38100" dir="2700000" algn="tl">
                  <a:srgbClr val="000000">
                    <a:alpha val="43137"/>
                  </a:srgbClr>
                </a:outerShdw>
              </a:effectLst>
            </a:endParaRPr>
          </a:p>
        </p:txBody>
      </p:sp>
      <p:sp>
        <p:nvSpPr>
          <p:cNvPr id="6" name="Rectangle 5"/>
          <p:cNvSpPr/>
          <p:nvPr/>
        </p:nvSpPr>
        <p:spPr>
          <a:xfrm>
            <a:off x="5286380" y="1571612"/>
            <a:ext cx="3500462" cy="4524315"/>
          </a:xfrm>
          <a:prstGeom prst="rect">
            <a:avLst/>
          </a:prstGeom>
        </p:spPr>
        <p:txBody>
          <a:bodyPr wrap="square">
            <a:spAutoFit/>
          </a:bodyPr>
          <a:lstStyle/>
          <a:p>
            <a:pPr marL="514350" indent="-514350" algn="just"/>
            <a:r>
              <a:rPr lang="en-IN" sz="3200" b="1" dirty="0" smtClean="0">
                <a:solidFill>
                  <a:schemeClr val="bg1"/>
                </a:solidFill>
                <a:effectLst>
                  <a:outerShdw blurRad="38100" dist="38100" dir="2700000" algn="tl">
                    <a:srgbClr val="000000">
                      <a:alpha val="43137"/>
                    </a:srgbClr>
                  </a:outerShdw>
                </a:effectLst>
              </a:rPr>
              <a:t>Click On File</a:t>
            </a:r>
          </a:p>
          <a:p>
            <a:pPr marL="514350" indent="-514350" algn="just"/>
            <a:r>
              <a:rPr lang="en-IN" sz="3200" b="1" dirty="0" smtClean="0">
                <a:solidFill>
                  <a:schemeClr val="bg1"/>
                </a:solidFill>
                <a:effectLst>
                  <a:outerShdw blurRad="38100" dist="38100" dir="2700000" algn="tl">
                    <a:srgbClr val="000000">
                      <a:alpha val="43137"/>
                    </a:srgbClr>
                  </a:outerShdw>
                </a:effectLst>
              </a:rPr>
              <a:t>Select Save</a:t>
            </a:r>
          </a:p>
          <a:p>
            <a:pPr marL="514350" indent="-514350"/>
            <a:r>
              <a:rPr lang="en-IN" sz="3200" b="1" dirty="0" smtClean="0">
                <a:solidFill>
                  <a:schemeClr val="bg1"/>
                </a:solidFill>
                <a:effectLst>
                  <a:outerShdw blurRad="38100" dist="38100" dir="2700000" algn="tl">
                    <a:srgbClr val="000000">
                      <a:alpha val="43137"/>
                    </a:srgbClr>
                  </a:outerShdw>
                </a:effectLst>
              </a:rPr>
              <a:t>Give filename with </a:t>
            </a:r>
            <a:r>
              <a:rPr lang="en-IN" sz="3200" b="1" dirty="0" err="1" smtClean="0">
                <a:solidFill>
                  <a:schemeClr val="bg1"/>
                </a:solidFill>
                <a:effectLst>
                  <a:outerShdw blurRad="38100" dist="38100" dir="2700000" algn="tl">
                    <a:srgbClr val="000000">
                      <a:alpha val="43137"/>
                    </a:srgbClr>
                  </a:outerShdw>
                </a:effectLst>
              </a:rPr>
              <a:t>py</a:t>
            </a:r>
            <a:r>
              <a:rPr lang="en-IN" sz="3200" b="1" dirty="0" smtClean="0">
                <a:solidFill>
                  <a:schemeClr val="bg1"/>
                </a:solidFill>
                <a:effectLst>
                  <a:outerShdw blurRad="38100" dist="38100" dir="2700000" algn="tl">
                    <a:srgbClr val="000000">
                      <a:alpha val="43137"/>
                    </a:srgbClr>
                  </a:outerShdw>
                </a:effectLst>
              </a:rPr>
              <a:t> extension</a:t>
            </a:r>
          </a:p>
          <a:p>
            <a:pPr marL="514350" indent="-514350"/>
            <a:endParaRPr lang="en-US" sz="3200" b="1" dirty="0" smtClean="0">
              <a:solidFill>
                <a:schemeClr val="bg1"/>
              </a:solidFill>
              <a:effectLst>
                <a:outerShdw blurRad="38100" dist="38100" dir="2700000" algn="tl">
                  <a:srgbClr val="000000">
                    <a:alpha val="43137"/>
                  </a:srgbClr>
                </a:outerShdw>
              </a:effectLst>
            </a:endParaRPr>
          </a:p>
          <a:p>
            <a:pPr marL="514350" indent="-514350"/>
            <a:r>
              <a:rPr lang="en-US" sz="3200" b="1" dirty="0" smtClean="0">
                <a:solidFill>
                  <a:schemeClr val="bg1"/>
                </a:solidFill>
                <a:effectLst>
                  <a:outerShdw blurRad="38100" dist="38100" dir="2700000" algn="tl">
                    <a:srgbClr val="000000">
                      <a:alpha val="43137"/>
                    </a:srgbClr>
                  </a:outerShdw>
                </a:effectLst>
              </a:rPr>
              <a:t>For Example:</a:t>
            </a:r>
          </a:p>
          <a:p>
            <a:pPr marL="514350" indent="-514350"/>
            <a:r>
              <a:rPr lang="en-US" sz="3200" b="1" dirty="0" smtClean="0">
                <a:solidFill>
                  <a:srgbClr val="FFFF00"/>
                </a:solidFill>
                <a:effectLst>
                  <a:outerShdw blurRad="38100" dist="38100" dir="2700000" algn="tl">
                    <a:srgbClr val="000000">
                      <a:alpha val="43137"/>
                    </a:srgbClr>
                  </a:outerShdw>
                </a:effectLst>
              </a:rPr>
              <a:t>first.py</a:t>
            </a:r>
          </a:p>
          <a:p>
            <a:pPr marL="514350" indent="-514350"/>
            <a:r>
              <a:rPr lang="en-US" sz="3200" b="1" dirty="0" smtClean="0">
                <a:solidFill>
                  <a:schemeClr val="bg1"/>
                </a:solidFill>
                <a:effectLst>
                  <a:outerShdw blurRad="38100" dist="38100" dir="2700000" algn="tl">
                    <a:srgbClr val="000000">
                      <a:alpha val="43137"/>
                    </a:srgbClr>
                  </a:outerShdw>
                </a:effectLst>
              </a:rPr>
              <a:t>Or </a:t>
            </a:r>
          </a:p>
          <a:p>
            <a:pPr marL="514350" indent="-514350"/>
            <a:r>
              <a:rPr lang="en-US" sz="3200" b="1" dirty="0" smtClean="0">
                <a:solidFill>
                  <a:srgbClr val="FFFF00"/>
                </a:solidFill>
                <a:effectLst>
                  <a:outerShdw blurRad="38100" dist="38100" dir="2700000" algn="tl">
                    <a:srgbClr val="000000">
                      <a:alpha val="43137"/>
                    </a:srgbClr>
                  </a:outerShdw>
                </a:effectLst>
              </a:rPr>
              <a:t>first.PY</a:t>
            </a:r>
            <a:endParaRPr lang="en-IN" sz="3200" b="1" dirty="0" smtClean="0">
              <a:solidFill>
                <a:srgbClr val="FFFF00"/>
              </a:solidFill>
              <a:effectLst>
                <a:outerShdw blurRad="38100" dist="38100" dir="2700000" algn="tl">
                  <a:srgbClr val="000000">
                    <a:alpha val="43137"/>
                  </a:srgbClr>
                </a:outerShdw>
              </a:effectLst>
            </a:endParaRPr>
          </a:p>
        </p:txBody>
      </p:sp>
      <p:pic>
        <p:nvPicPr>
          <p:cNvPr id="43011" name="Picture 3"/>
          <p:cNvPicPr>
            <a:picLocks noChangeAspect="1" noChangeArrowheads="1"/>
          </p:cNvPicPr>
          <p:nvPr/>
        </p:nvPicPr>
        <p:blipFill>
          <a:blip r:embed="rId3" cstate="print"/>
          <a:srcRect r="35096" b="11538"/>
          <a:stretch>
            <a:fillRect/>
          </a:stretch>
        </p:blipFill>
        <p:spPr bwMode="auto">
          <a:xfrm>
            <a:off x="285720" y="1500174"/>
            <a:ext cx="4643470" cy="4746658"/>
          </a:xfrm>
          <a:prstGeom prst="rect">
            <a:avLst/>
          </a:prstGeom>
          <a:ln>
            <a:noFill/>
          </a:ln>
          <a:effectLst>
            <a:softEdge rad="112500"/>
          </a:effectLst>
        </p:spPr>
      </p:pic>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571472" y="214290"/>
            <a:ext cx="8215370"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Running or Executing   Program / Script</a:t>
            </a:r>
            <a:endParaRPr lang="en-IN" b="1" u="sng" dirty="0" smtClean="0">
              <a:solidFill>
                <a:srgbClr val="FFFF00"/>
              </a:solidFill>
              <a:effectLst>
                <a:outerShdw blurRad="38100" dist="38100" dir="2700000" algn="tl">
                  <a:srgbClr val="000000">
                    <a:alpha val="43137"/>
                  </a:srgbClr>
                </a:outerShdw>
              </a:effectLst>
            </a:endParaRPr>
          </a:p>
        </p:txBody>
      </p:sp>
      <p:pic>
        <p:nvPicPr>
          <p:cNvPr id="44034" name="Picture 2"/>
          <p:cNvPicPr>
            <a:picLocks noChangeAspect="1" noChangeArrowheads="1"/>
          </p:cNvPicPr>
          <p:nvPr/>
        </p:nvPicPr>
        <p:blipFill>
          <a:blip r:embed="rId3" cstate="print"/>
          <a:srcRect r="45508" b="25000"/>
          <a:stretch>
            <a:fillRect/>
          </a:stretch>
        </p:blipFill>
        <p:spPr bwMode="auto">
          <a:xfrm>
            <a:off x="357158" y="1071546"/>
            <a:ext cx="5357850" cy="5530672"/>
          </a:xfrm>
          <a:prstGeom prst="rect">
            <a:avLst/>
          </a:prstGeom>
          <a:ln>
            <a:noFill/>
          </a:ln>
          <a:effectLst>
            <a:softEdge rad="112500"/>
          </a:effectLst>
        </p:spPr>
      </p:pic>
      <p:sp>
        <p:nvSpPr>
          <p:cNvPr id="6" name="Rectangle 5"/>
          <p:cNvSpPr/>
          <p:nvPr/>
        </p:nvSpPr>
        <p:spPr>
          <a:xfrm>
            <a:off x="5857884" y="1785926"/>
            <a:ext cx="3071834" cy="4031873"/>
          </a:xfrm>
          <a:prstGeom prst="rect">
            <a:avLst/>
          </a:prstGeom>
        </p:spPr>
        <p:txBody>
          <a:bodyPr wrap="square">
            <a:spAutoFit/>
          </a:bodyPr>
          <a:lstStyle/>
          <a:p>
            <a:pPr marL="514350" indent="-514350" algn="just"/>
            <a:endParaRPr lang="en-IN" sz="3200" b="1" dirty="0" smtClean="0">
              <a:solidFill>
                <a:schemeClr val="bg1"/>
              </a:solidFill>
              <a:effectLst>
                <a:outerShdw blurRad="38100" dist="38100" dir="2700000" algn="tl">
                  <a:srgbClr val="000000">
                    <a:alpha val="43137"/>
                  </a:srgbClr>
                </a:outerShdw>
              </a:effectLst>
            </a:endParaRPr>
          </a:p>
          <a:p>
            <a:pPr marL="514350" indent="-514350" algn="just"/>
            <a:r>
              <a:rPr lang="en-IN" sz="3200" b="1" dirty="0" smtClean="0">
                <a:solidFill>
                  <a:schemeClr val="bg1"/>
                </a:solidFill>
                <a:effectLst>
                  <a:outerShdw blurRad="38100" dist="38100" dir="2700000" algn="tl">
                    <a:srgbClr val="000000">
                      <a:alpha val="43137"/>
                    </a:srgbClr>
                  </a:outerShdw>
                </a:effectLst>
              </a:rPr>
              <a:t>Click On Run</a:t>
            </a:r>
          </a:p>
          <a:p>
            <a:pPr marL="514350" indent="-514350" algn="just"/>
            <a:r>
              <a:rPr lang="en-IN" sz="3200" b="1" dirty="0" smtClean="0">
                <a:solidFill>
                  <a:schemeClr val="bg1"/>
                </a:solidFill>
                <a:effectLst>
                  <a:outerShdw blurRad="38100" dist="38100" dir="2700000" algn="tl">
                    <a:srgbClr val="000000">
                      <a:alpha val="43137"/>
                    </a:srgbClr>
                  </a:outerShdw>
                </a:effectLst>
              </a:rPr>
              <a:t>Select </a:t>
            </a:r>
          </a:p>
          <a:p>
            <a:pPr marL="514350" indent="-514350" algn="just"/>
            <a:endParaRPr lang="en-IN" sz="3200" b="1" dirty="0" smtClean="0">
              <a:solidFill>
                <a:schemeClr val="bg1"/>
              </a:solidFill>
              <a:effectLst>
                <a:outerShdw blurRad="38100" dist="38100" dir="2700000" algn="tl">
                  <a:srgbClr val="000000">
                    <a:alpha val="43137"/>
                  </a:srgbClr>
                </a:outerShdw>
              </a:effectLst>
            </a:endParaRPr>
          </a:p>
          <a:p>
            <a:pPr marL="514350" indent="-514350" algn="just"/>
            <a:r>
              <a:rPr lang="en-IN" sz="3200" b="1" dirty="0" smtClean="0">
                <a:solidFill>
                  <a:srgbClr val="FFFF00"/>
                </a:solidFill>
                <a:effectLst>
                  <a:outerShdw blurRad="38100" dist="38100" dir="2700000" algn="tl">
                    <a:srgbClr val="000000">
                      <a:alpha val="43137"/>
                    </a:srgbClr>
                  </a:outerShdw>
                </a:effectLst>
              </a:rPr>
              <a:t>Run Module </a:t>
            </a:r>
          </a:p>
          <a:p>
            <a:pPr marL="514350" indent="-514350"/>
            <a:r>
              <a:rPr lang="en-IN" sz="3200" b="1" dirty="0" smtClean="0">
                <a:solidFill>
                  <a:schemeClr val="bg1"/>
                </a:solidFill>
                <a:effectLst>
                  <a:outerShdw blurRad="38100" dist="38100" dir="2700000" algn="tl">
                    <a:srgbClr val="000000">
                      <a:alpha val="43137"/>
                    </a:srgbClr>
                  </a:outerShdw>
                </a:effectLst>
              </a:rPr>
              <a:t>Or</a:t>
            </a:r>
          </a:p>
          <a:p>
            <a:pPr marL="514350" indent="-514350"/>
            <a:r>
              <a:rPr lang="en-US" sz="3200" b="1" dirty="0" smtClean="0">
                <a:solidFill>
                  <a:srgbClr val="FFFF00"/>
                </a:solidFill>
                <a:effectLst>
                  <a:outerShdw blurRad="38100" dist="38100" dir="2700000" algn="tl">
                    <a:srgbClr val="000000">
                      <a:alpha val="43137"/>
                    </a:srgbClr>
                  </a:outerShdw>
                </a:effectLst>
              </a:rPr>
              <a:t>F5</a:t>
            </a:r>
          </a:p>
          <a:p>
            <a:pPr marL="514350" indent="-514350"/>
            <a:endParaRPr lang="en-IN" sz="3200" b="1" dirty="0" smtClean="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2" descr="C:\Users\Prakruti\Desktop\AnacondaCIO_Logo (1).png"/>
          <p:cNvPicPr>
            <a:picLocks noChangeAspect="1" noChangeArrowheads="1"/>
          </p:cNvPicPr>
          <p:nvPr/>
        </p:nvPicPr>
        <p:blipFill>
          <a:blip r:embed="rId3" cstate="print"/>
          <a:srcRect/>
          <a:stretch>
            <a:fillRect/>
          </a:stretch>
        </p:blipFill>
        <p:spPr bwMode="auto">
          <a:xfrm>
            <a:off x="1785918" y="1000108"/>
            <a:ext cx="6610735" cy="3857652"/>
          </a:xfrm>
          <a:prstGeom prst="rect">
            <a:avLst/>
          </a:prstGeom>
          <a:ln>
            <a:noFill/>
          </a:ln>
          <a:effectLst>
            <a:outerShdw blurRad="292100" dist="139700" dir="2700000" algn="tl" rotWithShape="0">
              <a:srgbClr val="333333">
                <a:alpha val="65000"/>
              </a:srgbClr>
            </a:outerShdw>
          </a:effectLst>
        </p:spPr>
      </p:pic>
      <p:sp>
        <p:nvSpPr>
          <p:cNvPr id="8" name="Title 1"/>
          <p:cNvSpPr>
            <a:spLocks noGrp="1"/>
          </p:cNvSpPr>
          <p:nvPr>
            <p:ph type="title"/>
          </p:nvPr>
        </p:nvSpPr>
        <p:spPr>
          <a:xfrm>
            <a:off x="1142976" y="5429264"/>
            <a:ext cx="7858180"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WORKING IN ANACONDA</a:t>
            </a:r>
            <a:endParaRPr lang="en-IN" b="1" u="sng" dirty="0" smtClean="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571472" y="214290"/>
            <a:ext cx="8215370"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ANACONDA NAVIGATOR</a:t>
            </a:r>
            <a:endParaRPr lang="en-IN" b="1" u="sng" dirty="0" smtClean="0">
              <a:solidFill>
                <a:srgbClr val="FFFF00"/>
              </a:solidFill>
              <a:effectLst>
                <a:outerShdw blurRad="38100" dist="38100" dir="2700000" algn="tl">
                  <a:srgbClr val="000000">
                    <a:alpha val="43137"/>
                  </a:srgbClr>
                </a:outerShdw>
              </a:effectLst>
            </a:endParaRPr>
          </a:p>
        </p:txBody>
      </p:sp>
      <p:pic>
        <p:nvPicPr>
          <p:cNvPr id="45058" name="Picture 2" descr="C:\Users\Prakruti\Desktop\anaconda-navigator.png"/>
          <p:cNvPicPr>
            <a:picLocks noChangeAspect="1" noChangeArrowheads="1"/>
          </p:cNvPicPr>
          <p:nvPr/>
        </p:nvPicPr>
        <p:blipFill>
          <a:blip r:embed="rId3" cstate="print"/>
          <a:srcRect/>
          <a:stretch>
            <a:fillRect/>
          </a:stretch>
        </p:blipFill>
        <p:spPr bwMode="auto">
          <a:xfrm>
            <a:off x="1000100" y="1428736"/>
            <a:ext cx="7829182" cy="4214842"/>
          </a:xfrm>
          <a:prstGeom prst="rect">
            <a:avLst/>
          </a:prstGeom>
          <a:ln>
            <a:noFill/>
          </a:ln>
          <a:effectLst>
            <a:softEdge rad="112500"/>
          </a:effectLst>
        </p:spPr>
      </p:pic>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INTRODUCTION</a:t>
            </a:r>
          </a:p>
        </p:txBody>
      </p:sp>
      <p:sp>
        <p:nvSpPr>
          <p:cNvPr id="9" name="Content Placeholder 2"/>
          <p:cNvSpPr>
            <a:spLocks noGrp="1"/>
          </p:cNvSpPr>
          <p:nvPr>
            <p:ph idx="1"/>
          </p:nvPr>
        </p:nvSpPr>
        <p:spPr>
          <a:xfrm>
            <a:off x="1285852" y="1285860"/>
            <a:ext cx="7643866" cy="5072098"/>
          </a:xfrm>
        </p:spPr>
        <p:txBody>
          <a:bodyPr>
            <a:noAutofit/>
          </a:bodyPr>
          <a:lstStyle/>
          <a:p>
            <a:pPr>
              <a:buNone/>
            </a:pPr>
            <a:endParaRPr lang="en-US" sz="1200" b="1" dirty="0" smtClean="0">
              <a:effectLst>
                <a:outerShdw blurRad="38100" dist="38100" dir="2700000" algn="tl">
                  <a:srgbClr val="000000">
                    <a:alpha val="43137"/>
                  </a:srgbClr>
                </a:outerShdw>
              </a:effectLst>
            </a:endParaRPr>
          </a:p>
          <a:p>
            <a:pPr algn="just">
              <a:buNone/>
            </a:pPr>
            <a:r>
              <a:rPr lang="en-IN" sz="2000" b="1" dirty="0" smtClean="0">
                <a:effectLst>
                  <a:outerShdw blurRad="38100" dist="38100" dir="2700000" algn="tl">
                    <a:srgbClr val="000000">
                      <a:alpha val="43137"/>
                    </a:srgbClr>
                  </a:outerShdw>
                </a:effectLst>
              </a:rPr>
              <a:t>		</a:t>
            </a:r>
            <a:r>
              <a:rPr lang="en-IN" b="1" dirty="0" smtClean="0">
                <a:effectLst>
                  <a:outerShdw blurRad="38100" dist="38100" dir="2700000" algn="tl">
                    <a:srgbClr val="000000">
                      <a:alpha val="43137"/>
                    </a:srgbClr>
                  </a:outerShdw>
                </a:effectLst>
              </a:rPr>
              <a:t>Python is a general-purpose language, which means it can be used to build just about anything, which will be made easy with the right tools/libraries.</a:t>
            </a:r>
          </a:p>
          <a:p>
            <a:pPr algn="just">
              <a:buNone/>
            </a:pPr>
            <a:r>
              <a:rPr lang="en-IN" b="1" dirty="0" smtClean="0">
                <a:effectLst>
                  <a:outerShdw blurRad="38100" dist="38100" dir="2700000" algn="tl">
                    <a:srgbClr val="000000">
                      <a:alpha val="43137"/>
                    </a:srgbClr>
                  </a:outerShdw>
                </a:effectLst>
              </a:rPr>
              <a:t>		Professionally, Python is great for backend web development, data analysis, artificial intelligence, and scientific computing. Many developers have also used Python to build productivity tools, games, and desktop apps, so there are plenty of resources to help you learn how to do those as well.</a:t>
            </a:r>
            <a:endParaRPr lang="en-US" sz="20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571472" y="214290"/>
            <a:ext cx="8215370"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JUPYTER  NOTEBOOK IDE</a:t>
            </a:r>
            <a:endParaRPr lang="en-IN" b="1" u="sng" dirty="0" smtClean="0">
              <a:solidFill>
                <a:srgbClr val="FFFF00"/>
              </a:solidFill>
              <a:effectLst>
                <a:outerShdw blurRad="38100" dist="38100" dir="2700000" algn="tl">
                  <a:srgbClr val="000000">
                    <a:alpha val="43137"/>
                  </a:srgbClr>
                </a:outerShdw>
              </a:effectLst>
            </a:endParaRPr>
          </a:p>
        </p:txBody>
      </p:sp>
      <p:sp>
        <p:nvSpPr>
          <p:cNvPr id="6" name="Rectangle 5"/>
          <p:cNvSpPr/>
          <p:nvPr/>
        </p:nvSpPr>
        <p:spPr>
          <a:xfrm>
            <a:off x="1785918" y="2357430"/>
            <a:ext cx="7143800" cy="2246769"/>
          </a:xfrm>
          <a:prstGeom prst="rect">
            <a:avLst/>
          </a:prstGeom>
        </p:spPr>
        <p:txBody>
          <a:bodyPr wrap="square">
            <a:spAutoFit/>
          </a:bodyPr>
          <a:lstStyle/>
          <a:p>
            <a:pPr algn="just"/>
            <a:r>
              <a:rPr lang="en-IN" sz="2800" b="1" dirty="0" smtClean="0">
                <a:solidFill>
                  <a:schemeClr val="bg1"/>
                </a:solidFill>
                <a:effectLst>
                  <a:outerShdw blurRad="38100" dist="38100" dir="2700000" algn="tl">
                    <a:srgbClr val="000000">
                      <a:alpha val="43137"/>
                    </a:srgbClr>
                  </a:outerShdw>
                </a:effectLst>
              </a:rPr>
              <a:t>The </a:t>
            </a:r>
            <a:r>
              <a:rPr lang="en-IN" sz="2800" b="1" dirty="0" err="1" smtClean="0">
                <a:solidFill>
                  <a:schemeClr val="bg1"/>
                </a:solidFill>
                <a:effectLst>
                  <a:outerShdw blurRad="38100" dist="38100" dir="2700000" algn="tl">
                    <a:srgbClr val="000000">
                      <a:alpha val="43137"/>
                    </a:srgbClr>
                  </a:outerShdw>
                </a:effectLst>
              </a:rPr>
              <a:t>Jupyter</a:t>
            </a:r>
            <a:r>
              <a:rPr lang="en-IN" sz="2800" b="1" dirty="0" smtClean="0">
                <a:solidFill>
                  <a:schemeClr val="bg1"/>
                </a:solidFill>
                <a:effectLst>
                  <a:outerShdw blurRad="38100" dist="38100" dir="2700000" algn="tl">
                    <a:srgbClr val="000000">
                      <a:alpha val="43137"/>
                    </a:srgbClr>
                  </a:outerShdw>
                </a:effectLst>
              </a:rPr>
              <a:t> Notebook is an </a:t>
            </a:r>
            <a:r>
              <a:rPr lang="en-IN" sz="2800" b="1" dirty="0" smtClean="0">
                <a:solidFill>
                  <a:srgbClr val="FFFF00"/>
                </a:solidFill>
                <a:effectLst>
                  <a:outerShdw blurRad="38100" dist="38100" dir="2700000" algn="tl">
                    <a:srgbClr val="000000">
                      <a:alpha val="43137"/>
                    </a:srgbClr>
                  </a:outerShdw>
                </a:effectLst>
              </a:rPr>
              <a:t>ANACONDA TOOL </a:t>
            </a:r>
            <a:r>
              <a:rPr lang="en-IN" sz="2800" b="1" dirty="0" smtClean="0">
                <a:solidFill>
                  <a:schemeClr val="bg1"/>
                </a:solidFill>
                <a:effectLst>
                  <a:outerShdw blurRad="38100" dist="38100" dir="2700000" algn="tl">
                    <a:srgbClr val="000000">
                      <a:alpha val="43137"/>
                    </a:srgbClr>
                  </a:outerShdw>
                </a:effectLst>
              </a:rPr>
              <a:t>and is an open-source web application that allows you to create and share documents that contain live code, equations, visualizations and narrative text. </a:t>
            </a:r>
            <a:endParaRPr lang="en-IN" sz="2800" b="1" dirty="0">
              <a:solidFill>
                <a:schemeClr val="bg1"/>
              </a:solidFill>
              <a:effectLst>
                <a:outerShdw blurRad="38100" dist="38100" dir="2700000" algn="tl">
                  <a:srgbClr val="000000">
                    <a:alpha val="43137"/>
                  </a:srgbClr>
                </a:outerShdw>
              </a:effectLst>
            </a:endParaRPr>
          </a:p>
        </p:txBody>
      </p:sp>
      <p:sp>
        <p:nvSpPr>
          <p:cNvPr id="7" name="Rectangle 6"/>
          <p:cNvSpPr/>
          <p:nvPr/>
        </p:nvSpPr>
        <p:spPr>
          <a:xfrm>
            <a:off x="1643042" y="5357826"/>
            <a:ext cx="7143800" cy="523220"/>
          </a:xfrm>
          <a:prstGeom prst="rect">
            <a:avLst/>
          </a:prstGeom>
        </p:spPr>
        <p:txBody>
          <a:bodyPr wrap="square">
            <a:spAutoFit/>
          </a:bodyPr>
          <a:lstStyle/>
          <a:p>
            <a:r>
              <a:rPr lang="en-IN" sz="2800" b="1" dirty="0" smtClean="0">
                <a:solidFill>
                  <a:srgbClr val="FFFF00"/>
                </a:solidFill>
                <a:effectLst>
                  <a:outerShdw blurRad="38100" dist="38100" dir="2700000" algn="tl">
                    <a:srgbClr val="000000">
                      <a:alpha val="43137"/>
                    </a:srgbClr>
                  </a:outerShdw>
                </a:effectLst>
              </a:rPr>
              <a:t>Note: </a:t>
            </a:r>
            <a:r>
              <a:rPr lang="en-IN" sz="2800" b="1" dirty="0" err="1" smtClean="0">
                <a:solidFill>
                  <a:srgbClr val="FFFF00"/>
                </a:solidFill>
                <a:effectLst>
                  <a:outerShdw blurRad="38100" dist="38100" dir="2700000" algn="tl">
                    <a:srgbClr val="000000">
                      <a:alpha val="43137"/>
                    </a:srgbClr>
                  </a:outerShdw>
                </a:effectLst>
              </a:rPr>
              <a:t>Jupyter</a:t>
            </a:r>
            <a:r>
              <a:rPr lang="en-IN" sz="2800" b="1" dirty="0" smtClean="0">
                <a:solidFill>
                  <a:srgbClr val="FFFF00"/>
                </a:solidFill>
                <a:effectLst>
                  <a:outerShdw blurRad="38100" dist="38100" dir="2700000" algn="tl">
                    <a:srgbClr val="000000">
                      <a:alpha val="43137"/>
                    </a:srgbClr>
                  </a:outerShdw>
                </a:effectLst>
              </a:rPr>
              <a:t> Notebook runs on your browser.</a:t>
            </a:r>
            <a:endParaRPr lang="en-IN" sz="2800" b="1" dirty="0">
              <a:solidFill>
                <a:srgbClr val="FFFF00"/>
              </a:solidFill>
              <a:effectLst>
                <a:outerShdw blurRad="38100" dist="38100" dir="2700000" algn="tl">
                  <a:srgbClr val="000000">
                    <a:alpha val="43137"/>
                  </a:srgbClr>
                </a:outerShdw>
              </a:effectLst>
            </a:endParaRPr>
          </a:p>
        </p:txBody>
      </p:sp>
      <p:sp>
        <p:nvSpPr>
          <p:cNvPr id="8" name="Rectangle 7"/>
          <p:cNvSpPr/>
          <p:nvPr/>
        </p:nvSpPr>
        <p:spPr>
          <a:xfrm>
            <a:off x="1714480" y="1428736"/>
            <a:ext cx="7143800" cy="523220"/>
          </a:xfrm>
          <a:prstGeom prst="rect">
            <a:avLst/>
          </a:prstGeom>
        </p:spPr>
        <p:txBody>
          <a:bodyPr wrap="square">
            <a:spAutoFit/>
          </a:bodyPr>
          <a:lstStyle/>
          <a:p>
            <a:r>
              <a:rPr lang="en-IN" sz="2800" b="1" dirty="0" smtClean="0">
                <a:solidFill>
                  <a:srgbClr val="FFFF00"/>
                </a:solidFill>
                <a:effectLst>
                  <a:outerShdw blurRad="38100" dist="38100" dir="2700000" algn="tl">
                    <a:srgbClr val="000000">
                      <a:alpha val="43137"/>
                    </a:srgbClr>
                  </a:outerShdw>
                </a:effectLst>
              </a:rPr>
              <a:t>What is </a:t>
            </a:r>
            <a:r>
              <a:rPr lang="en-IN" sz="2800" b="1" dirty="0" err="1" smtClean="0">
                <a:solidFill>
                  <a:srgbClr val="FFFF00"/>
                </a:solidFill>
                <a:effectLst>
                  <a:outerShdw blurRad="38100" dist="38100" dir="2700000" algn="tl">
                    <a:srgbClr val="000000">
                      <a:alpha val="43137"/>
                    </a:srgbClr>
                  </a:outerShdw>
                </a:effectLst>
              </a:rPr>
              <a:t>Jupyter</a:t>
            </a:r>
            <a:r>
              <a:rPr lang="en-IN" sz="2800" b="1" dirty="0" smtClean="0">
                <a:solidFill>
                  <a:srgbClr val="FFFF00"/>
                </a:solidFill>
                <a:effectLst>
                  <a:outerShdw blurRad="38100" dist="38100" dir="2700000" algn="tl">
                    <a:srgbClr val="000000">
                      <a:alpha val="43137"/>
                    </a:srgbClr>
                  </a:outerShdw>
                </a:effectLst>
              </a:rPr>
              <a:t> Notebook?</a:t>
            </a:r>
            <a:endParaRPr lang="en-IN" sz="2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928630" y="5429264"/>
            <a:ext cx="7929650"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JUPYTER  NOTEBOOK IDE</a:t>
            </a:r>
            <a:endParaRPr lang="en-IN" b="1" u="sng" dirty="0" smtClean="0">
              <a:solidFill>
                <a:srgbClr val="FFFF00"/>
              </a:solidFill>
              <a:effectLst>
                <a:outerShdw blurRad="38100" dist="38100" dir="2700000" algn="tl">
                  <a:srgbClr val="000000">
                    <a:alpha val="43137"/>
                  </a:srgbClr>
                </a:outerShdw>
              </a:effectLst>
            </a:endParaRPr>
          </a:p>
        </p:txBody>
      </p:sp>
      <p:pic>
        <p:nvPicPr>
          <p:cNvPr id="4" name="Picture 2" descr="C:\Users\Prakruti\Desktop\jupyter.png"/>
          <p:cNvPicPr>
            <a:picLocks noChangeAspect="1" noChangeArrowheads="1"/>
          </p:cNvPicPr>
          <p:nvPr/>
        </p:nvPicPr>
        <p:blipFill>
          <a:blip r:embed="rId3" cstate="print"/>
          <a:srcRect/>
          <a:stretch>
            <a:fillRect/>
          </a:stretch>
        </p:blipFill>
        <p:spPr bwMode="auto">
          <a:xfrm>
            <a:off x="2857488" y="1142984"/>
            <a:ext cx="3857652" cy="38576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928630" y="5429264"/>
            <a:ext cx="7929650"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JUPYTER  NOTEBOOK IDE</a:t>
            </a:r>
            <a:endParaRPr lang="en-IN" b="1" u="sng" dirty="0" smtClean="0">
              <a:solidFill>
                <a:srgbClr val="FFFF00"/>
              </a:solidFill>
              <a:effectLst>
                <a:outerShdw blurRad="38100" dist="38100" dir="2700000" algn="tl">
                  <a:srgbClr val="000000">
                    <a:alpha val="43137"/>
                  </a:srgbClr>
                </a:outerShdw>
              </a:effectLst>
            </a:endParaRPr>
          </a:p>
        </p:txBody>
      </p:sp>
      <p:pic>
        <p:nvPicPr>
          <p:cNvPr id="49154" name="Picture 2" descr="C:\Users\Prakruti\Desktop\0_Rkl7pcHuwuNbZoGE_.png"/>
          <p:cNvPicPr>
            <a:picLocks noChangeAspect="1" noChangeArrowheads="1"/>
          </p:cNvPicPr>
          <p:nvPr/>
        </p:nvPicPr>
        <p:blipFill>
          <a:blip r:embed="rId3" cstate="print"/>
          <a:srcRect/>
          <a:stretch>
            <a:fillRect/>
          </a:stretch>
        </p:blipFill>
        <p:spPr bwMode="auto">
          <a:xfrm>
            <a:off x="2571736" y="571480"/>
            <a:ext cx="4500594" cy="4703746"/>
          </a:xfrm>
          <a:prstGeom prst="rect">
            <a:avLst/>
          </a:prstGeom>
          <a:ln>
            <a:noFill/>
          </a:ln>
          <a:effectLst>
            <a:softEdge rad="112500"/>
          </a:effectLst>
        </p:spPr>
      </p:pic>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571472" y="214290"/>
            <a:ext cx="8215370"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JUPYTER  DASHBOARD</a:t>
            </a:r>
            <a:endParaRPr lang="en-IN" b="1" u="sng" dirty="0" smtClean="0">
              <a:solidFill>
                <a:srgbClr val="FFFF00"/>
              </a:solidFill>
              <a:effectLst>
                <a:outerShdw blurRad="38100" dist="38100" dir="2700000" algn="tl">
                  <a:srgbClr val="000000">
                    <a:alpha val="43137"/>
                  </a:srgbClr>
                </a:outerShdw>
              </a:effectLst>
            </a:endParaRPr>
          </a:p>
        </p:txBody>
      </p:sp>
      <p:pic>
        <p:nvPicPr>
          <p:cNvPr id="46082" name="Picture 2" descr="C:\Users\Prakruti\Desktop\jupytor dashboard.png"/>
          <p:cNvPicPr>
            <a:picLocks noChangeAspect="1" noChangeArrowheads="1"/>
          </p:cNvPicPr>
          <p:nvPr/>
        </p:nvPicPr>
        <p:blipFill>
          <a:blip r:embed="rId3" cstate="print"/>
          <a:srcRect/>
          <a:stretch>
            <a:fillRect/>
          </a:stretch>
        </p:blipFill>
        <p:spPr bwMode="auto">
          <a:xfrm>
            <a:off x="500034" y="1643050"/>
            <a:ext cx="8400710" cy="3286148"/>
          </a:xfrm>
          <a:prstGeom prst="rect">
            <a:avLst/>
          </a:prstGeom>
          <a:ln>
            <a:noFill/>
          </a:ln>
          <a:effectLst>
            <a:softEdge rad="112500"/>
          </a:effectLst>
        </p:spPr>
      </p:pic>
      <p:pic>
        <p:nvPicPr>
          <p:cNvPr id="4" name="Picture 2" descr="C:\Users\Prakruti\Desktop\jupyter.png"/>
          <p:cNvPicPr>
            <a:picLocks noChangeAspect="1" noChangeArrowheads="1"/>
          </p:cNvPicPr>
          <p:nvPr/>
        </p:nvPicPr>
        <p:blipFill>
          <a:blip r:embed="rId4" cstate="print"/>
          <a:srcRect/>
          <a:stretch>
            <a:fillRect/>
          </a:stretch>
        </p:blipFill>
        <p:spPr bwMode="auto">
          <a:xfrm>
            <a:off x="1214414" y="214290"/>
            <a:ext cx="1143008" cy="11430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571472" y="214290"/>
            <a:ext cx="8215370"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JUPYTER  INTERACTIVE MODE</a:t>
            </a:r>
            <a:endParaRPr lang="en-IN" b="1" u="sng" dirty="0" smtClean="0">
              <a:solidFill>
                <a:srgbClr val="FFFF00"/>
              </a:solidFill>
              <a:effectLst>
                <a:outerShdw blurRad="38100" dist="38100" dir="2700000" algn="tl">
                  <a:srgbClr val="000000">
                    <a:alpha val="43137"/>
                  </a:srgbClr>
                </a:outerShdw>
              </a:effectLst>
            </a:endParaRPr>
          </a:p>
        </p:txBody>
      </p:sp>
      <p:pic>
        <p:nvPicPr>
          <p:cNvPr id="47106" name="Picture 2" descr="C:\Users\Prakruti\Desktop\Screen-Shot-2016-01-07-at-6-51-17-PM.png"/>
          <p:cNvPicPr>
            <a:picLocks noChangeAspect="1" noChangeArrowheads="1"/>
          </p:cNvPicPr>
          <p:nvPr/>
        </p:nvPicPr>
        <p:blipFill>
          <a:blip r:embed="rId3" cstate="print"/>
          <a:srcRect/>
          <a:stretch>
            <a:fillRect/>
          </a:stretch>
        </p:blipFill>
        <p:spPr bwMode="auto">
          <a:xfrm>
            <a:off x="357158" y="1928802"/>
            <a:ext cx="8318500" cy="3606800"/>
          </a:xfrm>
          <a:prstGeom prst="rect">
            <a:avLst/>
          </a:prstGeom>
          <a:ln>
            <a:noFill/>
          </a:ln>
          <a:effectLst>
            <a:softEdge rad="112500"/>
          </a:effectLst>
        </p:spPr>
      </p:pic>
      <p:pic>
        <p:nvPicPr>
          <p:cNvPr id="4" name="Picture 2" descr="C:\Users\Prakruti\Desktop\jupyter.png"/>
          <p:cNvPicPr>
            <a:picLocks noChangeAspect="1" noChangeArrowheads="1"/>
          </p:cNvPicPr>
          <p:nvPr/>
        </p:nvPicPr>
        <p:blipFill>
          <a:blip r:embed="rId4" cstate="print"/>
          <a:srcRect/>
          <a:stretch>
            <a:fillRect/>
          </a:stretch>
        </p:blipFill>
        <p:spPr bwMode="auto">
          <a:xfrm>
            <a:off x="714348" y="214290"/>
            <a:ext cx="1143008" cy="11430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571472" y="214290"/>
            <a:ext cx="8215370"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JUPYTER  SCRIPT MODE</a:t>
            </a:r>
            <a:endParaRPr lang="en-IN" b="1" u="sng" dirty="0" smtClean="0">
              <a:solidFill>
                <a:srgbClr val="FFFF00"/>
              </a:solidFill>
              <a:effectLst>
                <a:outerShdw blurRad="38100" dist="38100" dir="2700000" algn="tl">
                  <a:srgbClr val="000000">
                    <a:alpha val="43137"/>
                  </a:srgbClr>
                </a:outerShdw>
              </a:effectLst>
            </a:endParaRPr>
          </a:p>
        </p:txBody>
      </p:sp>
      <p:pic>
        <p:nvPicPr>
          <p:cNvPr id="48130" name="Picture 2" descr="C:\Users\Prakruti\Desktop\jupyter_screenshot2.png"/>
          <p:cNvPicPr>
            <a:picLocks noChangeAspect="1" noChangeArrowheads="1"/>
          </p:cNvPicPr>
          <p:nvPr/>
        </p:nvPicPr>
        <p:blipFill>
          <a:blip r:embed="rId3" cstate="print"/>
          <a:srcRect/>
          <a:stretch>
            <a:fillRect/>
          </a:stretch>
        </p:blipFill>
        <p:spPr bwMode="auto">
          <a:xfrm>
            <a:off x="785786" y="1857364"/>
            <a:ext cx="7947678" cy="3619508"/>
          </a:xfrm>
          <a:prstGeom prst="rect">
            <a:avLst/>
          </a:prstGeom>
          <a:ln>
            <a:noFill/>
          </a:ln>
          <a:effectLst>
            <a:softEdge rad="112500"/>
          </a:effectLst>
        </p:spPr>
      </p:pic>
      <p:pic>
        <p:nvPicPr>
          <p:cNvPr id="4" name="Picture 2" descr="C:\Users\Prakruti\Desktop\jupyter.png"/>
          <p:cNvPicPr>
            <a:picLocks noChangeAspect="1" noChangeArrowheads="1"/>
          </p:cNvPicPr>
          <p:nvPr/>
        </p:nvPicPr>
        <p:blipFill>
          <a:blip r:embed="rId4" cstate="print"/>
          <a:srcRect/>
          <a:stretch>
            <a:fillRect/>
          </a:stretch>
        </p:blipFill>
        <p:spPr bwMode="auto">
          <a:xfrm>
            <a:off x="1214414" y="214290"/>
            <a:ext cx="1143008" cy="1143008"/>
          </a:xfrm>
          <a:prstGeom prst="rect">
            <a:avLst/>
          </a:prstGeom>
          <a:noFill/>
        </p:spPr>
      </p:pic>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571472" y="214290"/>
            <a:ext cx="8215370"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SPYDER  IDE</a:t>
            </a:r>
            <a:endParaRPr lang="en-IN" b="1" u="sng" dirty="0" smtClean="0">
              <a:solidFill>
                <a:srgbClr val="FFFF00"/>
              </a:solidFill>
              <a:effectLst>
                <a:outerShdw blurRad="38100" dist="38100" dir="2700000" algn="tl">
                  <a:srgbClr val="000000">
                    <a:alpha val="43137"/>
                  </a:srgbClr>
                </a:outerShdw>
              </a:effectLst>
            </a:endParaRPr>
          </a:p>
        </p:txBody>
      </p:sp>
      <p:pic>
        <p:nvPicPr>
          <p:cNvPr id="50179" name="Picture 3" descr="C:\Users\Prakruti\Desktop\New folder\1200px-Spyder_logo.svg.png"/>
          <p:cNvPicPr>
            <a:picLocks noChangeAspect="1" noChangeArrowheads="1"/>
          </p:cNvPicPr>
          <p:nvPr/>
        </p:nvPicPr>
        <p:blipFill>
          <a:blip r:embed="rId3" cstate="print"/>
          <a:srcRect/>
          <a:stretch>
            <a:fillRect/>
          </a:stretch>
        </p:blipFill>
        <p:spPr bwMode="auto">
          <a:xfrm>
            <a:off x="2214546" y="1357298"/>
            <a:ext cx="4572032" cy="45720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571472" y="214290"/>
            <a:ext cx="8215370"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SPYDER IDE</a:t>
            </a:r>
            <a:endParaRPr lang="en-IN" b="1" u="sng" dirty="0" smtClean="0">
              <a:solidFill>
                <a:srgbClr val="FFFF00"/>
              </a:solidFill>
              <a:effectLst>
                <a:outerShdw blurRad="38100" dist="38100" dir="2700000" algn="tl">
                  <a:srgbClr val="000000">
                    <a:alpha val="43137"/>
                  </a:srgbClr>
                </a:outerShdw>
              </a:effectLst>
            </a:endParaRPr>
          </a:p>
        </p:txBody>
      </p:sp>
      <p:pic>
        <p:nvPicPr>
          <p:cNvPr id="50178" name="Picture 2" descr="C:\Users\Prakruti\Desktop\0_eYh5J6M5ORAgrUL5_.png"/>
          <p:cNvPicPr>
            <a:picLocks noChangeAspect="1" noChangeArrowheads="1"/>
          </p:cNvPicPr>
          <p:nvPr/>
        </p:nvPicPr>
        <p:blipFill>
          <a:blip r:embed="rId3" cstate="print"/>
          <a:srcRect/>
          <a:stretch>
            <a:fillRect/>
          </a:stretch>
        </p:blipFill>
        <p:spPr bwMode="auto">
          <a:xfrm>
            <a:off x="2643174" y="1142984"/>
            <a:ext cx="4214842" cy="4965850"/>
          </a:xfrm>
          <a:prstGeom prst="rect">
            <a:avLst/>
          </a:prstGeom>
          <a:ln>
            <a:noFill/>
          </a:ln>
          <a:effectLst>
            <a:softEdge rad="112500"/>
          </a:effectLst>
        </p:spPr>
      </p:pic>
      <p:pic>
        <p:nvPicPr>
          <p:cNvPr id="4" name="Picture 3" descr="C:\Users\Prakruti\Desktop\New folder\1200px-Spyder_logo.svg.png"/>
          <p:cNvPicPr>
            <a:picLocks noChangeAspect="1" noChangeArrowheads="1"/>
          </p:cNvPicPr>
          <p:nvPr/>
        </p:nvPicPr>
        <p:blipFill>
          <a:blip r:embed="rId4" cstate="print"/>
          <a:srcRect/>
          <a:stretch>
            <a:fillRect/>
          </a:stretch>
        </p:blipFill>
        <p:spPr bwMode="auto">
          <a:xfrm>
            <a:off x="2428860" y="285728"/>
            <a:ext cx="714380" cy="714380"/>
          </a:xfrm>
          <a:prstGeom prst="rect">
            <a:avLst/>
          </a:prstGeom>
          <a:noFill/>
        </p:spPr>
      </p:pic>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571472" y="214290"/>
            <a:ext cx="8215370"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SPYDER IDE</a:t>
            </a:r>
            <a:endParaRPr lang="en-IN" b="1" u="sng" dirty="0" smtClean="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500166" y="2857496"/>
            <a:ext cx="7215238" cy="2062103"/>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	Spyder is an open source cross-platform integrated development environment (IDE) for scientific programming in the Python language</a:t>
            </a:r>
            <a:endParaRPr lang="en-IN" sz="3200" b="1" dirty="0">
              <a:solidFill>
                <a:schemeClr val="bg1"/>
              </a:solidFill>
              <a:effectLst>
                <a:outerShdw blurRad="38100" dist="38100" dir="2700000" algn="tl">
                  <a:srgbClr val="000000">
                    <a:alpha val="43137"/>
                  </a:srgbClr>
                </a:outerShdw>
              </a:effectLst>
            </a:endParaRPr>
          </a:p>
        </p:txBody>
      </p:sp>
      <p:sp>
        <p:nvSpPr>
          <p:cNvPr id="6" name="Rectangle 5"/>
          <p:cNvSpPr/>
          <p:nvPr/>
        </p:nvSpPr>
        <p:spPr>
          <a:xfrm>
            <a:off x="2285984" y="1785926"/>
            <a:ext cx="3024226" cy="584775"/>
          </a:xfrm>
          <a:prstGeom prst="rect">
            <a:avLst/>
          </a:prstGeom>
        </p:spPr>
        <p:txBody>
          <a:bodyPr wrap="none">
            <a:spAutoFit/>
          </a:bodyPr>
          <a:lstStyle/>
          <a:p>
            <a:r>
              <a:rPr lang="en-IN" sz="3200" b="1" dirty="0" smtClean="0">
                <a:solidFill>
                  <a:srgbClr val="FFFF00"/>
                </a:solidFill>
                <a:effectLst>
                  <a:outerShdw blurRad="38100" dist="38100" dir="2700000" algn="tl">
                    <a:srgbClr val="000000">
                      <a:alpha val="43137"/>
                    </a:srgbClr>
                  </a:outerShdw>
                </a:effectLst>
              </a:rPr>
              <a:t>What is Spyder? </a:t>
            </a:r>
            <a:endParaRPr lang="en-IN" sz="3200" dirty="0">
              <a:solidFill>
                <a:srgbClr val="FFFF00"/>
              </a:solidFill>
            </a:endParaRPr>
          </a:p>
        </p:txBody>
      </p:sp>
      <p:pic>
        <p:nvPicPr>
          <p:cNvPr id="7" name="Picture 3" descr="C:\Users\Prakruti\Desktop\New folder\1200px-Spyder_logo.svg.png"/>
          <p:cNvPicPr>
            <a:picLocks noChangeAspect="1" noChangeArrowheads="1"/>
          </p:cNvPicPr>
          <p:nvPr/>
        </p:nvPicPr>
        <p:blipFill>
          <a:blip r:embed="rId3" cstate="print"/>
          <a:srcRect/>
          <a:stretch>
            <a:fillRect/>
          </a:stretch>
        </p:blipFill>
        <p:spPr bwMode="auto">
          <a:xfrm>
            <a:off x="2214546" y="285728"/>
            <a:ext cx="857256" cy="857256"/>
          </a:xfrm>
          <a:prstGeom prst="rect">
            <a:avLst/>
          </a:prstGeom>
          <a:noFill/>
        </p:spPr>
      </p:pic>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571472" y="214290"/>
            <a:ext cx="8215370"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SPYDER  IDE</a:t>
            </a:r>
            <a:endParaRPr lang="en-IN" b="1" u="sng" dirty="0" smtClean="0">
              <a:solidFill>
                <a:srgbClr val="FFFF00"/>
              </a:solidFill>
              <a:effectLst>
                <a:outerShdw blurRad="38100" dist="38100" dir="2700000" algn="tl">
                  <a:srgbClr val="000000">
                    <a:alpha val="43137"/>
                  </a:srgbClr>
                </a:outerShdw>
              </a:effectLst>
            </a:endParaRPr>
          </a:p>
        </p:txBody>
      </p:sp>
      <p:pic>
        <p:nvPicPr>
          <p:cNvPr id="1026" name="Picture 2" descr="C:\Users\Prakruti\Desktop\spyder_ide.png"/>
          <p:cNvPicPr>
            <a:picLocks noChangeAspect="1" noChangeArrowheads="1"/>
          </p:cNvPicPr>
          <p:nvPr/>
        </p:nvPicPr>
        <p:blipFill>
          <a:blip r:embed="rId3" cstate="print"/>
          <a:srcRect/>
          <a:stretch>
            <a:fillRect/>
          </a:stretch>
        </p:blipFill>
        <p:spPr bwMode="auto">
          <a:xfrm>
            <a:off x="1571604" y="1285859"/>
            <a:ext cx="6715172" cy="5040071"/>
          </a:xfrm>
          <a:prstGeom prst="rect">
            <a:avLst/>
          </a:prstGeom>
          <a:ln>
            <a:noFill/>
          </a:ln>
          <a:effectLst>
            <a:softEdge rad="112500"/>
          </a:effectLst>
        </p:spPr>
      </p:pic>
      <p:pic>
        <p:nvPicPr>
          <p:cNvPr id="7" name="Picture 3" descr="C:\Users\Prakruti\Desktop\New folder\1200px-Spyder_logo.svg.png"/>
          <p:cNvPicPr>
            <a:picLocks noChangeAspect="1" noChangeArrowheads="1"/>
          </p:cNvPicPr>
          <p:nvPr/>
        </p:nvPicPr>
        <p:blipFill>
          <a:blip r:embed="rId4" cstate="print"/>
          <a:srcRect/>
          <a:stretch>
            <a:fillRect/>
          </a:stretch>
        </p:blipFill>
        <p:spPr bwMode="auto">
          <a:xfrm>
            <a:off x="2214546" y="285728"/>
            <a:ext cx="857256" cy="857256"/>
          </a:xfrm>
          <a:prstGeom prst="rect">
            <a:avLst/>
          </a:prstGeom>
          <a:noFill/>
        </p:spPr>
      </p:pic>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HISTORY OF PYTHON</a:t>
            </a:r>
          </a:p>
        </p:txBody>
      </p:sp>
      <p:sp>
        <p:nvSpPr>
          <p:cNvPr id="9" name="Content Placeholder 2"/>
          <p:cNvSpPr>
            <a:spLocks noGrp="1"/>
          </p:cNvSpPr>
          <p:nvPr>
            <p:ph idx="1"/>
          </p:nvPr>
        </p:nvSpPr>
        <p:spPr>
          <a:xfrm>
            <a:off x="1285852" y="2500306"/>
            <a:ext cx="7643866" cy="3929090"/>
          </a:xfrm>
        </p:spPr>
        <p:txBody>
          <a:bodyPr>
            <a:noAutofit/>
          </a:bodyPr>
          <a:lstStyle/>
          <a:p>
            <a:pPr>
              <a:buNone/>
            </a:pPr>
            <a:endParaRPr lang="en-US" sz="1200" b="1" dirty="0" smtClean="0">
              <a:effectLst>
                <a:outerShdw blurRad="38100" dist="38100" dir="2700000" algn="tl">
                  <a:srgbClr val="000000">
                    <a:alpha val="43137"/>
                  </a:srgbClr>
                </a:outerShdw>
              </a:effectLst>
            </a:endParaRPr>
          </a:p>
          <a:p>
            <a:pPr algn="just">
              <a:buNone/>
            </a:pPr>
            <a:r>
              <a:rPr lang="en-IN" sz="2000" b="1" dirty="0" smtClean="0">
                <a:effectLst>
                  <a:outerShdw blurRad="38100" dist="38100" dir="2700000" algn="tl">
                    <a:srgbClr val="000000">
                      <a:alpha val="43137"/>
                    </a:srgbClr>
                  </a:outerShdw>
                </a:effectLst>
              </a:rPr>
              <a:t>			</a:t>
            </a:r>
            <a:r>
              <a:rPr lang="en-IN" sz="3200" b="1" dirty="0" smtClean="0">
                <a:effectLst>
                  <a:outerShdw blurRad="38100" dist="38100" dir="2700000" algn="tl">
                    <a:srgbClr val="000000">
                      <a:alpha val="43137"/>
                    </a:srgbClr>
                  </a:outerShdw>
                </a:effectLst>
              </a:rPr>
              <a:t>Work on Python began in late 1989 by Guido van Rossum, then at </a:t>
            </a:r>
            <a:r>
              <a:rPr lang="en-IN" sz="3200" b="1" dirty="0" smtClean="0"/>
              <a:t>Centrum </a:t>
            </a:r>
            <a:r>
              <a:rPr lang="en-IN" sz="3200" b="1" dirty="0" err="1" smtClean="0"/>
              <a:t>Wiskunde</a:t>
            </a:r>
            <a:r>
              <a:rPr lang="en-IN" sz="3200" b="1" dirty="0" smtClean="0">
                <a:effectLst>
                  <a:outerShdw blurRad="38100" dist="38100" dir="2700000" algn="tl">
                    <a:srgbClr val="000000">
                      <a:alpha val="43137"/>
                    </a:srgbClr>
                  </a:outerShdw>
                </a:effectLst>
              </a:rPr>
              <a:t> (Pronounce as </a:t>
            </a:r>
            <a:r>
              <a:rPr lang="en-IN" sz="3200" b="1" dirty="0" err="1" smtClean="0">
                <a:effectLst>
                  <a:outerShdw blurRad="38100" dist="38100" dir="2700000" algn="tl">
                    <a:srgbClr val="000000">
                      <a:alpha val="43137"/>
                    </a:srgbClr>
                  </a:outerShdw>
                </a:effectLst>
              </a:rPr>
              <a:t>viskulu</a:t>
            </a:r>
            <a:r>
              <a:rPr lang="en-IN" sz="3200" b="1" dirty="0" smtClean="0">
                <a:effectLst>
                  <a:outerShdw blurRad="38100" dist="38100" dir="2700000" algn="tl">
                    <a:srgbClr val="000000">
                      <a:alpha val="43137"/>
                    </a:srgbClr>
                  </a:outerShdw>
                </a:effectLst>
              </a:rPr>
              <a:t> meaning mathematics)</a:t>
            </a:r>
            <a:r>
              <a:rPr lang="en-IN" sz="3200" b="1" dirty="0" smtClean="0"/>
              <a:t> &amp; </a:t>
            </a:r>
            <a:r>
              <a:rPr lang="en-IN" sz="3200" b="1" dirty="0" err="1" smtClean="0"/>
              <a:t>Informatica</a:t>
            </a:r>
            <a:r>
              <a:rPr lang="en-IN" sz="3200" b="1" dirty="0" smtClean="0"/>
              <a:t> </a:t>
            </a:r>
            <a:r>
              <a:rPr lang="en-IN" sz="3200" b="1" dirty="0" smtClean="0">
                <a:effectLst>
                  <a:outerShdw blurRad="38100" dist="38100" dir="2700000" algn="tl">
                    <a:srgbClr val="000000">
                      <a:alpha val="43137"/>
                    </a:srgbClr>
                  </a:outerShdw>
                </a:effectLst>
              </a:rPr>
              <a:t>CWI in the Netherlands, and eventually released for public distribution in early 1991. </a:t>
            </a:r>
            <a:endParaRPr lang="en-IN" b="1" dirty="0" smtClean="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857488" y="4643446"/>
            <a:ext cx="4286280"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PyScripter  IDE</a:t>
            </a:r>
            <a:endParaRPr lang="en-IN" b="1" u="sng" dirty="0" smtClean="0">
              <a:solidFill>
                <a:srgbClr val="FFFF00"/>
              </a:solidFill>
              <a:effectLst>
                <a:outerShdw blurRad="38100" dist="38100" dir="2700000" algn="tl">
                  <a:srgbClr val="000000">
                    <a:alpha val="43137"/>
                  </a:srgbClr>
                </a:outerShdw>
              </a:effectLst>
            </a:endParaRPr>
          </a:p>
        </p:txBody>
      </p:sp>
      <p:pic>
        <p:nvPicPr>
          <p:cNvPr id="6" name="Picture 4" descr="C:\Users\Prakruti\Desktop\New folder\pyscripter-logo.png"/>
          <p:cNvPicPr>
            <a:picLocks noChangeAspect="1" noChangeArrowheads="1"/>
          </p:cNvPicPr>
          <p:nvPr/>
        </p:nvPicPr>
        <p:blipFill>
          <a:blip r:embed="rId3" cstate="print"/>
          <a:srcRect/>
          <a:stretch>
            <a:fillRect/>
          </a:stretch>
        </p:blipFill>
        <p:spPr bwMode="auto">
          <a:xfrm>
            <a:off x="3214678" y="857232"/>
            <a:ext cx="3429024" cy="34290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571472" y="214290"/>
            <a:ext cx="8215370"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PyScripter  IDE</a:t>
            </a:r>
            <a:endParaRPr lang="en-IN" b="1" u="sng" dirty="0" smtClean="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571604" y="2551837"/>
            <a:ext cx="7143800" cy="3046988"/>
          </a:xfrm>
          <a:prstGeom prst="rect">
            <a:avLst/>
          </a:prstGeom>
        </p:spPr>
        <p:txBody>
          <a:bodyPr wrap="square">
            <a:spAutoFit/>
          </a:bodyPr>
          <a:lstStyle/>
          <a:p>
            <a:pPr algn="just"/>
            <a:r>
              <a:rPr lang="en-IN" sz="3200" b="1" dirty="0" err="1" smtClean="0">
                <a:solidFill>
                  <a:schemeClr val="bg1"/>
                </a:solidFill>
                <a:effectLst>
                  <a:outerShdw blurRad="38100" dist="38100" dir="2700000" algn="tl">
                    <a:srgbClr val="000000">
                      <a:alpha val="43137"/>
                    </a:srgbClr>
                  </a:outerShdw>
                </a:effectLst>
              </a:rPr>
              <a:t>PyScripter</a:t>
            </a:r>
            <a:r>
              <a:rPr lang="en-IN" sz="3200" b="1" dirty="0" smtClean="0">
                <a:solidFill>
                  <a:schemeClr val="bg1"/>
                </a:solidFill>
                <a:effectLst>
                  <a:outerShdw blurRad="38100" dist="38100" dir="2700000" algn="tl">
                    <a:srgbClr val="000000">
                      <a:alpha val="43137"/>
                    </a:srgbClr>
                  </a:outerShdw>
                </a:effectLst>
              </a:rPr>
              <a:t> is a free and open-source Python Integrated Development Environment (IDE) created with the ambition to become competitive in functionality with commercial Windows-based IDEs available for other languages</a:t>
            </a:r>
            <a:endParaRPr lang="en-IN" sz="3200" b="1" dirty="0">
              <a:solidFill>
                <a:schemeClr val="bg1"/>
              </a:solidFill>
              <a:effectLst>
                <a:outerShdw blurRad="38100" dist="38100" dir="2700000" algn="tl">
                  <a:srgbClr val="000000">
                    <a:alpha val="43137"/>
                  </a:srgbClr>
                </a:outerShdw>
              </a:effectLst>
            </a:endParaRPr>
          </a:p>
        </p:txBody>
      </p:sp>
      <p:sp>
        <p:nvSpPr>
          <p:cNvPr id="6" name="Rectangle 5"/>
          <p:cNvSpPr/>
          <p:nvPr/>
        </p:nvSpPr>
        <p:spPr>
          <a:xfrm>
            <a:off x="1643042" y="1785926"/>
            <a:ext cx="3493905" cy="584775"/>
          </a:xfrm>
          <a:prstGeom prst="rect">
            <a:avLst/>
          </a:prstGeom>
        </p:spPr>
        <p:txBody>
          <a:bodyPr wrap="none">
            <a:spAutoFit/>
          </a:bodyPr>
          <a:lstStyle/>
          <a:p>
            <a:r>
              <a:rPr lang="en-IN" sz="3200" b="1" dirty="0" smtClean="0">
                <a:solidFill>
                  <a:srgbClr val="FFFF00"/>
                </a:solidFill>
                <a:effectLst>
                  <a:outerShdw blurRad="38100" dist="38100" dir="2700000" algn="tl">
                    <a:srgbClr val="000000">
                      <a:alpha val="43137"/>
                    </a:srgbClr>
                  </a:outerShdw>
                </a:effectLst>
              </a:rPr>
              <a:t>What is </a:t>
            </a:r>
            <a:r>
              <a:rPr lang="en-IN" sz="3200" b="1" dirty="0" err="1" smtClean="0">
                <a:solidFill>
                  <a:srgbClr val="FFFF00"/>
                </a:solidFill>
                <a:effectLst>
                  <a:outerShdw blurRad="38100" dist="38100" dir="2700000" algn="tl">
                    <a:srgbClr val="000000">
                      <a:alpha val="43137"/>
                    </a:srgbClr>
                  </a:outerShdw>
                </a:effectLst>
              </a:rPr>
              <a:t>PyScripter</a:t>
            </a:r>
            <a:r>
              <a:rPr lang="en-IN" sz="3200" b="1" dirty="0" smtClean="0">
                <a:solidFill>
                  <a:srgbClr val="FFFF00"/>
                </a:solidFill>
                <a:effectLst>
                  <a:outerShdw blurRad="38100" dist="38100" dir="2700000" algn="tl">
                    <a:srgbClr val="000000">
                      <a:alpha val="43137"/>
                    </a:srgbClr>
                  </a:outerShdw>
                </a:effectLst>
              </a:rPr>
              <a:t>?</a:t>
            </a:r>
            <a:endParaRPr lang="en-IN" sz="3200" dirty="0">
              <a:solidFill>
                <a:srgbClr val="FFFF00"/>
              </a:solidFill>
            </a:endParaRPr>
          </a:p>
        </p:txBody>
      </p:sp>
      <p:pic>
        <p:nvPicPr>
          <p:cNvPr id="7" name="Picture 4" descr="C:\Users\Prakruti\Desktop\New folder\pyscripter-logo.png"/>
          <p:cNvPicPr>
            <a:picLocks noChangeAspect="1" noChangeArrowheads="1"/>
          </p:cNvPicPr>
          <p:nvPr/>
        </p:nvPicPr>
        <p:blipFill>
          <a:blip r:embed="rId3" cstate="print"/>
          <a:srcRect/>
          <a:stretch>
            <a:fillRect/>
          </a:stretch>
        </p:blipFill>
        <p:spPr bwMode="auto">
          <a:xfrm>
            <a:off x="1857356" y="357166"/>
            <a:ext cx="857256" cy="8572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571472" y="214290"/>
            <a:ext cx="8215370"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PyScripter  IDE</a:t>
            </a:r>
            <a:endParaRPr lang="en-IN" b="1" u="sng" dirty="0" smtClean="0">
              <a:solidFill>
                <a:srgbClr val="FFFF00"/>
              </a:solidFill>
              <a:effectLst>
                <a:outerShdw blurRad="38100" dist="38100" dir="2700000" algn="tl">
                  <a:srgbClr val="000000">
                    <a:alpha val="43137"/>
                  </a:srgbClr>
                </a:outerShdw>
              </a:effectLst>
            </a:endParaRPr>
          </a:p>
        </p:txBody>
      </p:sp>
      <p:pic>
        <p:nvPicPr>
          <p:cNvPr id="7" name="Picture 4" descr="C:\Users\Prakruti\Desktop\New folder\pyscripter-logo.png"/>
          <p:cNvPicPr>
            <a:picLocks noChangeAspect="1" noChangeArrowheads="1"/>
          </p:cNvPicPr>
          <p:nvPr/>
        </p:nvPicPr>
        <p:blipFill>
          <a:blip r:embed="rId3" cstate="print"/>
          <a:srcRect/>
          <a:stretch>
            <a:fillRect/>
          </a:stretch>
        </p:blipFill>
        <p:spPr bwMode="auto">
          <a:xfrm>
            <a:off x="1857356" y="357166"/>
            <a:ext cx="857256" cy="857256"/>
          </a:xfrm>
          <a:prstGeom prst="rect">
            <a:avLst/>
          </a:prstGeom>
          <a:ln>
            <a:noFill/>
          </a:ln>
          <a:effectLst>
            <a:outerShdw blurRad="292100" dist="139700" dir="2700000" algn="tl" rotWithShape="0">
              <a:srgbClr val="333333">
                <a:alpha val="65000"/>
              </a:srgbClr>
            </a:outerShdw>
          </a:effectLst>
        </p:spPr>
      </p:pic>
      <p:pic>
        <p:nvPicPr>
          <p:cNvPr id="3074" name="Picture 2" descr="C:\Users\Prakruti\Desktop\pyscripter.jpg"/>
          <p:cNvPicPr>
            <a:picLocks noChangeAspect="1" noChangeArrowheads="1"/>
          </p:cNvPicPr>
          <p:nvPr/>
        </p:nvPicPr>
        <p:blipFill>
          <a:blip r:embed="rId4" cstate="print"/>
          <a:srcRect/>
          <a:stretch>
            <a:fillRect/>
          </a:stretch>
        </p:blipFill>
        <p:spPr bwMode="auto">
          <a:xfrm>
            <a:off x="1357290" y="1643050"/>
            <a:ext cx="7408385" cy="4286280"/>
          </a:xfrm>
          <a:prstGeom prst="rect">
            <a:avLst/>
          </a:prstGeom>
          <a:ln>
            <a:noFill/>
          </a:ln>
          <a:effectLst>
            <a:softEdge rad="112500"/>
          </a:effectLst>
        </p:spPr>
      </p:pic>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500166" y="285728"/>
            <a:ext cx="6643734" cy="1143008"/>
          </a:xfrm>
        </p:spPr>
        <p:txBody>
          <a:bodyPr>
            <a:normAutofit/>
          </a:bodyPr>
          <a:lstStyle/>
          <a:p>
            <a:pPr marL="514350" indent="-514350" algn="ctr"/>
            <a:r>
              <a:rPr lang="en-US" sz="44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Any Questions Please</a:t>
            </a:r>
            <a:endParaRPr lang="en-IN" sz="44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6" name="Picture 2" descr="C:\Users\Prakruti\Desktop\Python Books\Logos\purple-question-mark-clip-art-medium-question-mark-in-a-triangle-3d-33.3-13395.png"/>
          <p:cNvPicPr>
            <a:picLocks noChangeAspect="1" noChangeArrowheads="1"/>
          </p:cNvPicPr>
          <p:nvPr/>
        </p:nvPicPr>
        <p:blipFill>
          <a:blip r:embed="rId3" cstate="print"/>
          <a:srcRect/>
          <a:stretch>
            <a:fillRect/>
          </a:stretch>
        </p:blipFill>
        <p:spPr bwMode="auto">
          <a:xfrm>
            <a:off x="1428728" y="1643050"/>
            <a:ext cx="3099076" cy="3221943"/>
          </a:xfrm>
          <a:prstGeom prst="rect">
            <a:avLst/>
          </a:prstGeom>
          <a:noFill/>
        </p:spPr>
      </p:pic>
      <p:pic>
        <p:nvPicPr>
          <p:cNvPr id="1028" name="Picture 4" descr="C:\Users\Prakruti\Desktop\qno2.jpg"/>
          <p:cNvPicPr>
            <a:picLocks noChangeAspect="1" noChangeArrowheads="1"/>
          </p:cNvPicPr>
          <p:nvPr/>
        </p:nvPicPr>
        <p:blipFill>
          <a:blip r:embed="rId4" cstate="print"/>
          <a:srcRect/>
          <a:stretch>
            <a:fillRect/>
          </a:stretch>
        </p:blipFill>
        <p:spPr bwMode="auto">
          <a:xfrm>
            <a:off x="6072198" y="1714488"/>
            <a:ext cx="2270472" cy="2571768"/>
          </a:xfrm>
          <a:prstGeom prst="rect">
            <a:avLst/>
          </a:prstGeom>
          <a:ln>
            <a:noFill/>
          </a:ln>
          <a:effectLst>
            <a:softEdge rad="112500"/>
          </a:effectLst>
        </p:spPr>
      </p:pic>
      <p:pic>
        <p:nvPicPr>
          <p:cNvPr id="7" name="Picture 2" descr="C:\Users\Prakruti\Desktop\Question Mark Full Resized for Web_0.png"/>
          <p:cNvPicPr>
            <a:picLocks noChangeAspect="1" noChangeArrowheads="1"/>
          </p:cNvPicPr>
          <p:nvPr/>
        </p:nvPicPr>
        <p:blipFill>
          <a:blip r:embed="rId5" cstate="print"/>
          <a:srcRect l="5690" t="9160" b="8395"/>
          <a:stretch>
            <a:fillRect/>
          </a:stretch>
        </p:blipFill>
        <p:spPr bwMode="auto">
          <a:xfrm>
            <a:off x="2857488" y="4643446"/>
            <a:ext cx="4786346" cy="1723904"/>
          </a:xfrm>
          <a:prstGeom prst="rect">
            <a:avLst/>
          </a:prstGeom>
          <a:ln>
            <a:noFill/>
          </a:ln>
          <a:effectLst>
            <a:softEdge rad="112500"/>
          </a:effectLst>
        </p:spPr>
      </p:pic>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14480" y="3000372"/>
            <a:ext cx="6643734" cy="1143008"/>
          </a:xfrm>
        </p:spPr>
        <p:txBody>
          <a:bodyPr>
            <a:normAutofit/>
          </a:bodyPr>
          <a:lstStyle/>
          <a:p>
            <a:pPr marL="514350" indent="-514350" algn="ctr"/>
            <a:r>
              <a:rPr lang="en-US" sz="44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Class Test</a:t>
            </a:r>
            <a:endParaRPr lang="en-IN" sz="44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0166" y="214290"/>
            <a:ext cx="6643734" cy="1143008"/>
          </a:xfrm>
        </p:spPr>
        <p:txBody>
          <a:bodyPr>
            <a:normAutofit/>
          </a:bodyPr>
          <a:lstStyle/>
          <a:p>
            <a:pPr marL="514350" indent="-514350" algn="ctr"/>
            <a:r>
              <a:rPr lang="en-US" sz="32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Class Test </a:t>
            </a:r>
            <a:endParaRPr lang="en-IN" sz="32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1357290" y="1785926"/>
            <a:ext cx="7500990" cy="4616648"/>
          </a:xfrm>
          <a:prstGeom prst="rect">
            <a:avLst/>
          </a:prstGeom>
        </p:spPr>
        <p:txBody>
          <a:bodyPr wrap="square">
            <a:spAutoFit/>
          </a:bodyPr>
          <a:lstStyle/>
          <a:p>
            <a:pPr marL="342900" lvl="0" indent="-342900">
              <a:lnSpc>
                <a:spcPct val="150000"/>
              </a:lnSpc>
              <a:buFont typeface="+mj-lt"/>
              <a:buAutoNum type="arabicPeriod"/>
            </a:pPr>
            <a:r>
              <a:rPr lang="en-IN" sz="2800" b="1" dirty="0" smtClean="0">
                <a:solidFill>
                  <a:srgbClr val="FFFF00"/>
                </a:solidFill>
                <a:effectLst>
                  <a:outerShdw blurRad="38100" dist="38100" dir="2700000" algn="tl">
                    <a:srgbClr val="000000">
                      <a:alpha val="43137"/>
                    </a:srgbClr>
                  </a:outerShdw>
                </a:effectLst>
              </a:rPr>
              <a:t>What is python?</a:t>
            </a:r>
          </a:p>
          <a:p>
            <a:pPr marL="342900" lvl="0" indent="-342900">
              <a:lnSpc>
                <a:spcPct val="150000"/>
              </a:lnSpc>
              <a:buFont typeface="+mj-lt"/>
              <a:buAutoNum type="arabicPeriod"/>
            </a:pPr>
            <a:r>
              <a:rPr lang="en-IN" sz="2800" b="1" dirty="0" smtClean="0">
                <a:solidFill>
                  <a:srgbClr val="FFFF00"/>
                </a:solidFill>
                <a:effectLst>
                  <a:outerShdw blurRad="38100" dist="38100" dir="2700000" algn="tl">
                    <a:srgbClr val="000000">
                      <a:alpha val="43137"/>
                    </a:srgbClr>
                  </a:outerShdw>
                </a:effectLst>
              </a:rPr>
              <a:t>Who Developed python?</a:t>
            </a:r>
          </a:p>
          <a:p>
            <a:pPr marL="342900" lvl="0" indent="-342900">
              <a:lnSpc>
                <a:spcPct val="150000"/>
              </a:lnSpc>
              <a:buFont typeface="+mj-lt"/>
              <a:buAutoNum type="arabicPeriod"/>
            </a:pPr>
            <a:r>
              <a:rPr lang="en-IN" sz="2800" b="1" dirty="0" smtClean="0">
                <a:solidFill>
                  <a:srgbClr val="FFFF00"/>
                </a:solidFill>
                <a:effectLst>
                  <a:outerShdw blurRad="38100" dist="38100" dir="2700000" algn="tl">
                    <a:srgbClr val="000000">
                      <a:alpha val="43137"/>
                    </a:srgbClr>
                  </a:outerShdw>
                </a:effectLst>
              </a:rPr>
              <a:t>In which year the python came in to existence?</a:t>
            </a:r>
          </a:p>
          <a:p>
            <a:pPr marL="342900" lvl="0" indent="-342900">
              <a:lnSpc>
                <a:spcPct val="150000"/>
              </a:lnSpc>
              <a:buFont typeface="+mj-lt"/>
              <a:buAutoNum type="arabicPeriod"/>
            </a:pPr>
            <a:r>
              <a:rPr lang="en-IN" sz="2800" b="1" dirty="0" smtClean="0">
                <a:solidFill>
                  <a:srgbClr val="FFFF00"/>
                </a:solidFill>
                <a:effectLst>
                  <a:outerShdw blurRad="38100" dist="38100" dir="2700000" algn="tl">
                    <a:srgbClr val="000000">
                      <a:alpha val="43137"/>
                    </a:srgbClr>
                  </a:outerShdw>
                </a:effectLst>
              </a:rPr>
              <a:t>How did it all begin? Innovative python</a:t>
            </a:r>
          </a:p>
          <a:p>
            <a:pPr marL="342900" lvl="0" indent="-342900">
              <a:lnSpc>
                <a:spcPct val="150000"/>
              </a:lnSpc>
              <a:buFont typeface="+mj-lt"/>
              <a:buAutoNum type="arabicPeriod"/>
            </a:pPr>
            <a:r>
              <a:rPr lang="en-IN" sz="2800" b="1" dirty="0" smtClean="0">
                <a:solidFill>
                  <a:srgbClr val="FFFF00"/>
                </a:solidFill>
                <a:effectLst>
                  <a:outerShdw blurRad="38100" dist="38100" dir="2700000" algn="tl">
                    <a:srgbClr val="000000">
                      <a:alpha val="43137"/>
                    </a:srgbClr>
                  </a:outerShdw>
                </a:effectLst>
              </a:rPr>
              <a:t>Where does the Python name come from? </a:t>
            </a:r>
          </a:p>
          <a:p>
            <a:pPr marL="342900" lvl="0" indent="-342900">
              <a:lnSpc>
                <a:spcPct val="150000"/>
              </a:lnSpc>
              <a:buFont typeface="+mj-lt"/>
              <a:buAutoNum type="arabicPeriod"/>
            </a:pPr>
            <a:r>
              <a:rPr lang="en-IN" sz="2800" b="1" dirty="0" smtClean="0">
                <a:solidFill>
                  <a:srgbClr val="FFFF00"/>
                </a:solidFill>
                <a:effectLst>
                  <a:outerShdw blurRad="38100" dist="38100" dir="2700000" algn="tl">
                    <a:srgbClr val="000000">
                      <a:alpha val="43137"/>
                    </a:srgbClr>
                  </a:outerShdw>
                </a:effectLst>
              </a:rPr>
              <a:t>How python acts as a foundation to learn</a:t>
            </a:r>
          </a:p>
          <a:p>
            <a:pPr marL="342900" lvl="0" indent="-342900">
              <a:lnSpc>
                <a:spcPct val="150000"/>
              </a:lnSpc>
            </a:pPr>
            <a:r>
              <a:rPr lang="en-IN" sz="2800" b="1" dirty="0" smtClean="0">
                <a:solidFill>
                  <a:srgbClr val="FFFF00"/>
                </a:solidFill>
                <a:effectLst>
                  <a:outerShdw blurRad="38100" dist="38100" dir="2700000" algn="tl">
                    <a:srgbClr val="000000">
                      <a:alpha val="43137"/>
                    </a:srgbClr>
                  </a:outerShdw>
                </a:effectLst>
              </a:rPr>
              <a:t>other languages?</a:t>
            </a:r>
            <a:endParaRPr lang="en-IN" sz="2800" b="1" dirty="0">
              <a:solidFill>
                <a:srgbClr val="FFFF00"/>
              </a:solidFill>
              <a:effectLst>
                <a:outerShdw blurRad="38100" dist="38100" dir="2700000" algn="tl">
                  <a:srgbClr val="000000">
                    <a:alpha val="43137"/>
                  </a:srgbClr>
                </a:outerShdw>
              </a:effectLst>
            </a:endParaRPr>
          </a:p>
        </p:txBody>
      </p:sp>
      <p:sp>
        <p:nvSpPr>
          <p:cNvPr id="5" name="Title 1"/>
          <p:cNvSpPr txBox="1">
            <a:spLocks/>
          </p:cNvSpPr>
          <p:nvPr/>
        </p:nvSpPr>
        <p:spPr>
          <a:xfrm>
            <a:off x="1357290" y="1000108"/>
            <a:ext cx="7286676" cy="785818"/>
          </a:xfrm>
          <a:prstGeom prst="rect">
            <a:avLst/>
          </a:prstGeom>
        </p:spPr>
        <p:txBody>
          <a:bodyPr vert="horz" lIns="91440" tIns="45720" rIns="91440" bIns="45720" rtlCol="0" anchor="ctr">
            <a:normAutofit/>
          </a:bodyPr>
          <a:lstStyle/>
          <a:p>
            <a:pPr marL="514350" marR="0" lvl="0" indent="-514350" defTabSz="914400" rtl="0" eaLnBrk="1" fontAlgn="auto" latinLnBrk="0" hangingPunct="1">
              <a:lnSpc>
                <a:spcPct val="100000"/>
              </a:lnSpc>
              <a:spcBef>
                <a:spcPct val="0"/>
              </a:spcBef>
              <a:spcAft>
                <a:spcPts val="0"/>
              </a:spcAft>
              <a:buClrTx/>
              <a:buSzTx/>
              <a:buFontTx/>
              <a:buNone/>
              <a:tabLst/>
              <a:defRPr/>
            </a:pPr>
            <a:r>
              <a:rPr kumimoji="0" lang="en-US" sz="3200" b="1"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Two Marks each.</a:t>
            </a:r>
            <a:r>
              <a:rPr kumimoji="0" lang="en-US" sz="3200" b="1" i="1"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		 </a:t>
            </a:r>
            <a:r>
              <a:rPr kumimoji="0" lang="en-US" sz="3200" b="1"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( 10 x 2 =20 )</a:t>
            </a:r>
            <a:endParaRPr kumimoji="0" lang="en-IN" sz="3200" b="1"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0166" y="214290"/>
            <a:ext cx="6643734" cy="1143008"/>
          </a:xfrm>
        </p:spPr>
        <p:txBody>
          <a:bodyPr>
            <a:normAutofit/>
          </a:bodyPr>
          <a:lstStyle/>
          <a:p>
            <a:pPr marL="514350" indent="-514350" algn="ctr"/>
            <a:r>
              <a:rPr lang="en-US" sz="32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Class Test </a:t>
            </a:r>
            <a:endParaRPr lang="en-IN" sz="32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1357290" y="1428736"/>
            <a:ext cx="7500990" cy="3754874"/>
          </a:xfrm>
          <a:prstGeom prst="rect">
            <a:avLst/>
          </a:prstGeom>
        </p:spPr>
        <p:txBody>
          <a:bodyPr wrap="square">
            <a:spAutoFit/>
          </a:bodyPr>
          <a:lstStyle/>
          <a:p>
            <a:pPr marL="342900" lvl="0" indent="-342900">
              <a:lnSpc>
                <a:spcPct val="150000"/>
              </a:lnSpc>
            </a:pPr>
            <a:r>
              <a:rPr lang="en-IN" sz="2800" b="1" dirty="0" smtClean="0">
                <a:solidFill>
                  <a:srgbClr val="FFFF00"/>
                </a:solidFill>
                <a:effectLst>
                  <a:outerShdw blurRad="38100" dist="38100" dir="2700000" algn="tl">
                    <a:srgbClr val="000000">
                      <a:alpha val="43137"/>
                    </a:srgbClr>
                  </a:outerShdw>
                </a:effectLst>
              </a:rPr>
              <a:t>7.	What is Python Shell or Python Interactive Shell?</a:t>
            </a:r>
          </a:p>
          <a:p>
            <a:pPr marL="342900" lvl="0" indent="-342900">
              <a:lnSpc>
                <a:spcPct val="150000"/>
              </a:lnSpc>
            </a:pPr>
            <a:r>
              <a:rPr lang="en-IN" sz="2800" b="1" dirty="0" smtClean="0">
                <a:solidFill>
                  <a:srgbClr val="FFFF00"/>
                </a:solidFill>
                <a:effectLst>
                  <a:outerShdw blurRad="38100" dist="38100" dir="2700000" algn="tl">
                    <a:srgbClr val="000000">
                      <a:alpha val="43137"/>
                    </a:srgbClr>
                  </a:outerShdw>
                </a:effectLst>
              </a:rPr>
              <a:t>8.	What is Script mode?</a:t>
            </a:r>
          </a:p>
          <a:p>
            <a:pPr marL="342900" lvl="0" indent="-342900">
              <a:lnSpc>
                <a:spcPct val="150000"/>
              </a:lnSpc>
            </a:pPr>
            <a:r>
              <a:rPr lang="en-IN" sz="2800" b="1" dirty="0" smtClean="0">
                <a:solidFill>
                  <a:srgbClr val="FFFF00"/>
                </a:solidFill>
                <a:effectLst>
                  <a:outerShdw blurRad="38100" dist="38100" dir="2700000" algn="tl">
                    <a:srgbClr val="000000">
                      <a:alpha val="43137"/>
                    </a:srgbClr>
                  </a:outerShdw>
                </a:effectLst>
              </a:rPr>
              <a:t>9.	What is </a:t>
            </a:r>
            <a:r>
              <a:rPr lang="en-IN" sz="2800" b="1" dirty="0" err="1" smtClean="0">
                <a:solidFill>
                  <a:srgbClr val="FFFF00"/>
                </a:solidFill>
                <a:effectLst>
                  <a:outerShdw blurRad="38100" dist="38100" dir="2700000" algn="tl">
                    <a:srgbClr val="000000">
                      <a:alpha val="43137"/>
                    </a:srgbClr>
                  </a:outerShdw>
                </a:effectLst>
              </a:rPr>
              <a:t>Jupyter</a:t>
            </a:r>
            <a:r>
              <a:rPr lang="en-IN" sz="2800" b="1" dirty="0" smtClean="0">
                <a:solidFill>
                  <a:srgbClr val="FFFF00"/>
                </a:solidFill>
                <a:effectLst>
                  <a:outerShdw blurRad="38100" dist="38100" dir="2700000" algn="tl">
                    <a:srgbClr val="000000">
                      <a:alpha val="43137"/>
                    </a:srgbClr>
                  </a:outerShdw>
                </a:effectLst>
              </a:rPr>
              <a:t> Notebook? </a:t>
            </a:r>
          </a:p>
          <a:p>
            <a:pPr marL="342900" lvl="0" indent="-342900">
              <a:lnSpc>
                <a:spcPct val="150000"/>
              </a:lnSpc>
            </a:pPr>
            <a:r>
              <a:rPr lang="en-IN" sz="2800" b="1" dirty="0" smtClean="0">
                <a:solidFill>
                  <a:srgbClr val="FFFF00"/>
                </a:solidFill>
                <a:effectLst>
                  <a:outerShdw blurRad="38100" dist="38100" dir="2700000" algn="tl">
                    <a:srgbClr val="000000">
                      <a:alpha val="43137"/>
                    </a:srgbClr>
                  </a:outerShdw>
                </a:effectLst>
              </a:rPr>
              <a:t>10. What is </a:t>
            </a:r>
            <a:r>
              <a:rPr lang="en-IN" sz="2800" b="1" dirty="0" err="1" smtClean="0">
                <a:solidFill>
                  <a:srgbClr val="FFFF00"/>
                </a:solidFill>
                <a:effectLst>
                  <a:outerShdw blurRad="38100" dist="38100" dir="2700000" algn="tl">
                    <a:srgbClr val="000000">
                      <a:alpha val="43137"/>
                    </a:srgbClr>
                  </a:outerShdw>
                </a:effectLst>
              </a:rPr>
              <a:t>Spyder</a:t>
            </a:r>
            <a:r>
              <a:rPr lang="en-IN" sz="2800" b="1" dirty="0" smtClean="0">
                <a:solidFill>
                  <a:srgbClr val="FFFF00"/>
                </a:solidFill>
                <a:effectLst>
                  <a:outerShdw blurRad="38100" dist="38100" dir="2700000" algn="tl">
                    <a:srgbClr val="000000">
                      <a:alpha val="43137"/>
                    </a:srgbClr>
                  </a:outerShdw>
                </a:effectLst>
              </a:rPr>
              <a:t>? </a:t>
            </a:r>
          </a:p>
          <a:p>
            <a:pPr marL="342900" lvl="0" indent="-342900">
              <a:buFont typeface="+mj-lt"/>
              <a:buAutoNum type="arabicPeriod"/>
            </a:pPr>
            <a:endParaRPr lang="en-IN" sz="2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43042" y="2857496"/>
            <a:ext cx="6643734" cy="1143008"/>
          </a:xfrm>
        </p:spPr>
        <p:txBody>
          <a:bodyPr>
            <a:normAutofit/>
          </a:bodyPr>
          <a:lstStyle/>
          <a:p>
            <a:pPr marL="514350" indent="-514350" algn="ctr"/>
            <a:r>
              <a:rPr lang="en-US" sz="32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QUESTION BANK</a:t>
            </a:r>
            <a:endParaRPr lang="en-IN" sz="32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0166" y="214290"/>
            <a:ext cx="6643734" cy="1143008"/>
          </a:xfrm>
        </p:spPr>
        <p:txBody>
          <a:bodyPr>
            <a:normAutofit/>
          </a:bodyPr>
          <a:lstStyle/>
          <a:p>
            <a:pPr marL="514350" indent="-514350" algn="ctr"/>
            <a:r>
              <a:rPr lang="en-US" sz="32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QUESTION BANK</a:t>
            </a:r>
            <a:endParaRPr lang="en-IN" sz="32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4"/>
          <p:cNvSpPr/>
          <p:nvPr/>
        </p:nvSpPr>
        <p:spPr>
          <a:xfrm>
            <a:off x="1357290" y="1785926"/>
            <a:ext cx="7500990" cy="4401205"/>
          </a:xfrm>
          <a:prstGeom prst="rect">
            <a:avLst/>
          </a:prstGeom>
        </p:spPr>
        <p:txBody>
          <a:bodyPr wrap="square">
            <a:spAutoFit/>
          </a:bodyPr>
          <a:lstStyle/>
          <a:p>
            <a:pPr marL="457200" lvl="0" indent="-457200">
              <a:buFont typeface="+mj-lt"/>
              <a:buAutoNum type="arabicPeriod"/>
            </a:pPr>
            <a:r>
              <a:rPr lang="en-IN" sz="2800" b="1" dirty="0" smtClean="0">
                <a:solidFill>
                  <a:schemeClr val="bg1"/>
                </a:solidFill>
                <a:effectLst>
                  <a:outerShdw blurRad="38100" dist="38100" dir="2700000" algn="tl">
                    <a:srgbClr val="000000">
                      <a:alpha val="43137"/>
                    </a:srgbClr>
                  </a:outerShdw>
                </a:effectLst>
              </a:rPr>
              <a:t>What is python?</a:t>
            </a:r>
          </a:p>
          <a:p>
            <a:pPr marL="457200" lvl="0" indent="-457200" algn="just">
              <a:buFont typeface="+mj-lt"/>
              <a:buAutoNum type="arabicPeriod"/>
            </a:pPr>
            <a:r>
              <a:rPr lang="en-IN" sz="2800" b="1" dirty="0" smtClean="0">
                <a:solidFill>
                  <a:schemeClr val="bg1"/>
                </a:solidFill>
                <a:effectLst>
                  <a:outerShdw blurRad="38100" dist="38100" dir="2700000" algn="tl">
                    <a:srgbClr val="000000">
                      <a:alpha val="43137"/>
                    </a:srgbClr>
                  </a:outerShdw>
                </a:effectLst>
              </a:rPr>
              <a:t>Who Developed python?</a:t>
            </a:r>
          </a:p>
          <a:p>
            <a:pPr marL="457200" lvl="0" indent="-457200" algn="just">
              <a:buFont typeface="+mj-lt"/>
              <a:buAutoNum type="arabicPeriod"/>
            </a:pPr>
            <a:r>
              <a:rPr lang="en-IN" sz="2800" b="1" dirty="0" smtClean="0">
                <a:solidFill>
                  <a:schemeClr val="bg1"/>
                </a:solidFill>
                <a:effectLst>
                  <a:outerShdw blurRad="38100" dist="38100" dir="2700000" algn="tl">
                    <a:srgbClr val="000000">
                      <a:alpha val="43137"/>
                    </a:srgbClr>
                  </a:outerShdw>
                </a:effectLst>
              </a:rPr>
              <a:t>In which year the python came in to existence?</a:t>
            </a:r>
          </a:p>
          <a:p>
            <a:pPr marL="457200" lvl="0" indent="-457200" algn="just">
              <a:buFont typeface="+mj-lt"/>
              <a:buAutoNum type="arabicPeriod"/>
            </a:pPr>
            <a:r>
              <a:rPr lang="en-IN" sz="2800" b="1" dirty="0" smtClean="0">
                <a:solidFill>
                  <a:schemeClr val="bg1"/>
                </a:solidFill>
                <a:effectLst>
                  <a:outerShdw blurRad="38100" dist="38100" dir="2700000" algn="tl">
                    <a:srgbClr val="000000">
                      <a:alpha val="43137"/>
                    </a:srgbClr>
                  </a:outerShdw>
                </a:effectLst>
              </a:rPr>
              <a:t>How did it all begin? Innovative python</a:t>
            </a:r>
          </a:p>
          <a:p>
            <a:pPr marL="457200" lvl="0" indent="-457200" algn="just">
              <a:buFont typeface="+mj-lt"/>
              <a:buAutoNum type="arabicPeriod"/>
            </a:pPr>
            <a:r>
              <a:rPr lang="en-IN" sz="2800" b="1" dirty="0" smtClean="0">
                <a:solidFill>
                  <a:schemeClr val="bg1"/>
                </a:solidFill>
                <a:effectLst>
                  <a:outerShdw blurRad="38100" dist="38100" dir="2700000" algn="tl">
                    <a:srgbClr val="000000">
                      <a:alpha val="43137"/>
                    </a:srgbClr>
                  </a:outerShdw>
                </a:effectLst>
              </a:rPr>
              <a:t>Where does the Python name come from? </a:t>
            </a:r>
          </a:p>
          <a:p>
            <a:pPr marL="457200" lvl="0" indent="-457200" algn="just">
              <a:buFont typeface="+mj-lt"/>
              <a:buAutoNum type="arabicPeriod"/>
            </a:pPr>
            <a:r>
              <a:rPr lang="en-IN" sz="2800" b="1" dirty="0" smtClean="0">
                <a:solidFill>
                  <a:schemeClr val="bg1"/>
                </a:solidFill>
                <a:effectLst>
                  <a:outerShdw blurRad="38100" dist="38100" dir="2700000" algn="tl">
                    <a:srgbClr val="000000">
                      <a:alpha val="43137"/>
                    </a:srgbClr>
                  </a:outerShdw>
                </a:effectLst>
              </a:rPr>
              <a:t>How python acts as a foundation to learn other languages?</a:t>
            </a:r>
          </a:p>
          <a:p>
            <a:pPr marL="457200" lvl="0" indent="-457200" algn="just">
              <a:buFont typeface="+mj-lt"/>
              <a:buAutoNum type="arabicPeriod"/>
            </a:pPr>
            <a:r>
              <a:rPr lang="en-IN" sz="2800" b="1" dirty="0" smtClean="0">
                <a:solidFill>
                  <a:schemeClr val="bg1"/>
                </a:solidFill>
                <a:effectLst>
                  <a:outerShdw blurRad="38100" dist="38100" dir="2700000" algn="tl">
                    <a:srgbClr val="000000">
                      <a:alpha val="43137"/>
                    </a:srgbClr>
                  </a:outerShdw>
                </a:effectLst>
              </a:rPr>
              <a:t>What is translator?</a:t>
            </a:r>
          </a:p>
          <a:p>
            <a:pPr marL="457200" lvl="0" indent="-457200">
              <a:buFont typeface="+mj-lt"/>
              <a:buAutoNum type="arabicPeriod"/>
            </a:pPr>
            <a:r>
              <a:rPr lang="en-IN" sz="2800" b="1" dirty="0" smtClean="0">
                <a:solidFill>
                  <a:schemeClr val="bg1"/>
                </a:solidFill>
                <a:effectLst>
                  <a:outerShdw blurRad="38100" dist="38100" dir="2700000" algn="tl">
                    <a:srgbClr val="000000">
                      <a:alpha val="43137"/>
                    </a:srgbClr>
                  </a:outerShdw>
                </a:effectLst>
              </a:rPr>
              <a:t>What is compiler?</a:t>
            </a:r>
            <a:endParaRPr lang="en-IN" sz="2800" b="1" dirty="0">
              <a:solidFill>
                <a:schemeClr val="bg1"/>
              </a:solidFill>
              <a:effectLst>
                <a:outerShdw blurRad="38100" dist="38100" dir="2700000" algn="tl">
                  <a:srgbClr val="000000">
                    <a:alpha val="43137"/>
                  </a:srgbClr>
                </a:outerShdw>
              </a:effectLst>
            </a:endParaRPr>
          </a:p>
        </p:txBody>
      </p:sp>
      <p:sp>
        <p:nvSpPr>
          <p:cNvPr id="4" name="Title 1"/>
          <p:cNvSpPr txBox="1">
            <a:spLocks/>
          </p:cNvSpPr>
          <p:nvPr/>
        </p:nvSpPr>
        <p:spPr>
          <a:xfrm>
            <a:off x="1357290" y="1000108"/>
            <a:ext cx="6643734" cy="785818"/>
          </a:xfrm>
          <a:prstGeom prst="rect">
            <a:avLst/>
          </a:prstGeom>
        </p:spPr>
        <p:txBody>
          <a:bodyPr vert="horz" lIns="91440" tIns="45720" rIns="91440" bIns="45720" rtlCol="0" anchor="ctr">
            <a:normAutofit/>
          </a:bodyPr>
          <a:lstStyle/>
          <a:p>
            <a:pPr marL="514350" marR="0" lvl="0" indent="-514350" defTabSz="914400" rtl="0" eaLnBrk="1" fontAlgn="auto" latinLnBrk="0" hangingPunct="1">
              <a:lnSpc>
                <a:spcPct val="100000"/>
              </a:lnSpc>
              <a:spcBef>
                <a:spcPct val="0"/>
              </a:spcBef>
              <a:spcAft>
                <a:spcPts val="0"/>
              </a:spcAft>
              <a:buClrTx/>
              <a:buSzTx/>
              <a:buFontTx/>
              <a:buNone/>
              <a:tabLst/>
              <a:defRPr/>
            </a:pPr>
            <a:r>
              <a:rPr kumimoji="0" lang="en-US" sz="3200" b="1" i="1"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One Mark Questions</a:t>
            </a:r>
            <a:endParaRPr kumimoji="0" lang="en-IN" sz="3200" b="1" i="1"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0166" y="214290"/>
            <a:ext cx="6643734" cy="1143008"/>
          </a:xfrm>
        </p:spPr>
        <p:txBody>
          <a:bodyPr>
            <a:normAutofit/>
          </a:bodyPr>
          <a:lstStyle/>
          <a:p>
            <a:pPr marL="514350" indent="-514350" algn="ctr"/>
            <a:r>
              <a:rPr lang="en-US" sz="32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QUESTION BANK</a:t>
            </a:r>
            <a:endParaRPr lang="en-IN" sz="32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4"/>
          <p:cNvSpPr/>
          <p:nvPr/>
        </p:nvSpPr>
        <p:spPr>
          <a:xfrm>
            <a:off x="1357290" y="1785926"/>
            <a:ext cx="7500990" cy="4401205"/>
          </a:xfrm>
          <a:prstGeom prst="rect">
            <a:avLst/>
          </a:prstGeom>
        </p:spPr>
        <p:txBody>
          <a:bodyPr wrap="square">
            <a:spAutoFit/>
          </a:bodyPr>
          <a:lstStyle/>
          <a:p>
            <a:pPr marL="457200" lvl="0" indent="-457200"/>
            <a:r>
              <a:rPr lang="en-IN" sz="2800" b="1" dirty="0" smtClean="0">
                <a:solidFill>
                  <a:schemeClr val="bg1"/>
                </a:solidFill>
                <a:effectLst>
                  <a:outerShdw blurRad="38100" dist="38100" dir="2700000" algn="tl">
                    <a:srgbClr val="000000">
                      <a:alpha val="43137"/>
                    </a:srgbClr>
                  </a:outerShdw>
                </a:effectLst>
              </a:rPr>
              <a:t>09. What is interpreter?</a:t>
            </a:r>
          </a:p>
          <a:p>
            <a:pPr marL="457200" lvl="0" indent="-457200" algn="just"/>
            <a:r>
              <a:rPr lang="en-IN" sz="2800" b="1" dirty="0" smtClean="0">
                <a:solidFill>
                  <a:schemeClr val="bg1"/>
                </a:solidFill>
                <a:effectLst>
                  <a:outerShdw blurRad="38100" dist="38100" dir="2700000" algn="tl">
                    <a:srgbClr val="000000">
                      <a:alpha val="43137"/>
                    </a:srgbClr>
                  </a:outerShdw>
                </a:effectLst>
              </a:rPr>
              <a:t>10. What is an IDE? </a:t>
            </a:r>
          </a:p>
          <a:p>
            <a:pPr marL="457200" lvl="0" indent="-457200" algn="just"/>
            <a:r>
              <a:rPr lang="en-IN" sz="2800" b="1" dirty="0" smtClean="0">
                <a:solidFill>
                  <a:schemeClr val="bg1"/>
                </a:solidFill>
                <a:effectLst>
                  <a:outerShdw blurRad="38100" dist="38100" dir="2700000" algn="tl">
                    <a:srgbClr val="000000">
                      <a:alpha val="43137"/>
                    </a:srgbClr>
                  </a:outerShdw>
                </a:effectLst>
              </a:rPr>
              <a:t>11. What is  Python IDE or IDLE? </a:t>
            </a:r>
          </a:p>
          <a:p>
            <a:pPr marL="457200" lvl="0" indent="-457200" algn="just"/>
            <a:r>
              <a:rPr lang="en-IN" sz="2800" b="1" dirty="0" smtClean="0">
                <a:solidFill>
                  <a:schemeClr val="bg1"/>
                </a:solidFill>
                <a:effectLst>
                  <a:outerShdw blurRad="38100" dist="38100" dir="2700000" algn="tl">
                    <a:srgbClr val="000000">
                      <a:alpha val="43137"/>
                    </a:srgbClr>
                  </a:outerShdw>
                </a:effectLst>
              </a:rPr>
              <a:t>12. What is an editor?</a:t>
            </a:r>
          </a:p>
          <a:p>
            <a:pPr marL="457200" lvl="0" indent="-457200" algn="just"/>
            <a:r>
              <a:rPr lang="en-IN" sz="2800" b="1" dirty="0" smtClean="0">
                <a:solidFill>
                  <a:schemeClr val="bg1"/>
                </a:solidFill>
                <a:effectLst>
                  <a:outerShdw blurRad="38100" dist="38100" dir="2700000" algn="tl">
                    <a:srgbClr val="000000">
                      <a:alpha val="43137"/>
                    </a:srgbClr>
                  </a:outerShdw>
                </a:effectLst>
              </a:rPr>
              <a:t>13. How editor is different from IDE?</a:t>
            </a:r>
          </a:p>
          <a:p>
            <a:pPr marL="457200" lvl="0" indent="-457200" algn="just"/>
            <a:r>
              <a:rPr lang="en-IN" sz="2800" b="1" dirty="0" smtClean="0">
                <a:solidFill>
                  <a:schemeClr val="bg1"/>
                </a:solidFill>
                <a:effectLst>
                  <a:outerShdw blurRad="38100" dist="38100" dir="2700000" algn="tl">
                    <a:srgbClr val="000000">
                      <a:alpha val="43137"/>
                    </a:srgbClr>
                  </a:outerShdw>
                </a:effectLst>
              </a:rPr>
              <a:t>14. List any four editors</a:t>
            </a:r>
          </a:p>
          <a:p>
            <a:pPr marL="457200" lvl="0" indent="-457200" algn="just"/>
            <a:r>
              <a:rPr lang="en-IN" sz="2800" b="1" dirty="0" smtClean="0">
                <a:solidFill>
                  <a:schemeClr val="bg1"/>
                </a:solidFill>
                <a:effectLst>
                  <a:outerShdw blurRad="38100" dist="38100" dir="2700000" algn="tl">
                    <a:srgbClr val="000000">
                      <a:alpha val="43137"/>
                    </a:srgbClr>
                  </a:outerShdw>
                </a:effectLst>
              </a:rPr>
              <a:t>15. What is shell?</a:t>
            </a:r>
          </a:p>
          <a:p>
            <a:pPr marL="457200" lvl="0" indent="-457200" algn="just"/>
            <a:r>
              <a:rPr lang="en-IN" sz="2800" b="1" dirty="0" smtClean="0">
                <a:solidFill>
                  <a:schemeClr val="bg1"/>
                </a:solidFill>
                <a:effectLst>
                  <a:outerShdw blurRad="38100" dist="38100" dir="2700000" algn="tl">
                    <a:srgbClr val="000000">
                      <a:alpha val="43137"/>
                    </a:srgbClr>
                  </a:outerShdw>
                </a:effectLst>
              </a:rPr>
              <a:t>16. What is Python Shell or Python Interactive Shell?</a:t>
            </a:r>
          </a:p>
          <a:p>
            <a:pPr marL="457200" lvl="0" indent="-457200"/>
            <a:r>
              <a:rPr lang="en-IN" sz="2800" b="1" dirty="0" smtClean="0">
                <a:solidFill>
                  <a:schemeClr val="bg1"/>
                </a:solidFill>
                <a:effectLst>
                  <a:outerShdw blurRad="38100" dist="38100" dir="2700000" algn="tl">
                    <a:srgbClr val="000000">
                      <a:alpha val="43137"/>
                    </a:srgbClr>
                  </a:outerShdw>
                </a:effectLst>
              </a:rPr>
              <a:t>17. What is Script mode?</a:t>
            </a:r>
            <a:endParaRPr lang="en-IN" sz="2800" b="1" dirty="0">
              <a:solidFill>
                <a:srgbClr val="FFFF00"/>
              </a:solidFill>
              <a:effectLst>
                <a:outerShdw blurRad="38100" dist="38100" dir="2700000" algn="tl">
                  <a:srgbClr val="000000">
                    <a:alpha val="43137"/>
                  </a:srgbClr>
                </a:outerShdw>
              </a:effectLst>
            </a:endParaRPr>
          </a:p>
        </p:txBody>
      </p:sp>
      <p:sp>
        <p:nvSpPr>
          <p:cNvPr id="4" name="Title 1"/>
          <p:cNvSpPr txBox="1">
            <a:spLocks/>
          </p:cNvSpPr>
          <p:nvPr/>
        </p:nvSpPr>
        <p:spPr>
          <a:xfrm>
            <a:off x="1357290" y="1000108"/>
            <a:ext cx="6643734" cy="785818"/>
          </a:xfrm>
          <a:prstGeom prst="rect">
            <a:avLst/>
          </a:prstGeom>
        </p:spPr>
        <p:txBody>
          <a:bodyPr vert="horz" lIns="91440" tIns="45720" rIns="91440" bIns="45720" rtlCol="0" anchor="ctr">
            <a:normAutofit/>
          </a:bodyPr>
          <a:lstStyle/>
          <a:p>
            <a:pPr marL="514350" marR="0" lvl="0" indent="-514350" defTabSz="914400" rtl="0" eaLnBrk="1" fontAlgn="auto" latinLnBrk="0" hangingPunct="1">
              <a:lnSpc>
                <a:spcPct val="100000"/>
              </a:lnSpc>
              <a:spcBef>
                <a:spcPct val="0"/>
              </a:spcBef>
              <a:spcAft>
                <a:spcPts val="0"/>
              </a:spcAft>
              <a:buClrTx/>
              <a:buSzTx/>
              <a:buFontTx/>
              <a:buNone/>
              <a:tabLst/>
              <a:defRPr/>
            </a:pPr>
            <a:r>
              <a:rPr kumimoji="0" lang="en-US" sz="3200" b="1" i="1"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One Mark Questions</a:t>
            </a:r>
            <a:endParaRPr kumimoji="0" lang="en-IN" sz="3200" b="1" i="1"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HISTORY OF PYTHON</a:t>
            </a:r>
          </a:p>
        </p:txBody>
      </p:sp>
      <p:sp>
        <p:nvSpPr>
          <p:cNvPr id="9" name="Content Placeholder 2"/>
          <p:cNvSpPr>
            <a:spLocks noGrp="1"/>
          </p:cNvSpPr>
          <p:nvPr>
            <p:ph idx="1"/>
          </p:nvPr>
        </p:nvSpPr>
        <p:spPr>
          <a:xfrm>
            <a:off x="1214414" y="1428736"/>
            <a:ext cx="7643866" cy="5286388"/>
          </a:xfrm>
        </p:spPr>
        <p:txBody>
          <a:bodyPr>
            <a:noAutofit/>
          </a:bodyPr>
          <a:lstStyle/>
          <a:p>
            <a:pPr>
              <a:buNone/>
            </a:pPr>
            <a:endParaRPr lang="en-US" sz="1200" b="1" dirty="0" smtClean="0">
              <a:effectLst>
                <a:outerShdw blurRad="38100" dist="38100" dir="2700000" algn="tl">
                  <a:srgbClr val="000000">
                    <a:alpha val="43137"/>
                  </a:srgbClr>
                </a:outerShdw>
              </a:effectLst>
            </a:endParaRPr>
          </a:p>
          <a:p>
            <a:pPr algn="just">
              <a:buNone/>
            </a:pPr>
            <a:r>
              <a:rPr lang="en-IN" sz="2000" b="1" dirty="0" smtClean="0">
                <a:effectLst>
                  <a:outerShdw blurRad="38100" dist="38100" dir="2700000" algn="tl">
                    <a:srgbClr val="000000">
                      <a:alpha val="43137"/>
                    </a:srgbClr>
                  </a:outerShdw>
                </a:effectLst>
              </a:rPr>
              <a:t>		</a:t>
            </a:r>
            <a:r>
              <a:rPr lang="en-IN" sz="3200" b="1" dirty="0" smtClean="0"/>
              <a:t> Python</a:t>
            </a:r>
            <a:r>
              <a:rPr lang="en-IN" sz="3200" dirty="0" smtClean="0"/>
              <a:t> </a:t>
            </a:r>
            <a:r>
              <a:rPr lang="en-IN" sz="3200" b="1" dirty="0" smtClean="0"/>
              <a:t>was conceived in the late 1980s, and its implementation began in December 1989 by Guido van Rossum at Centrum </a:t>
            </a:r>
            <a:r>
              <a:rPr lang="en-IN" sz="3200" b="1" dirty="0" err="1" smtClean="0"/>
              <a:t>Wiskunde</a:t>
            </a:r>
            <a:r>
              <a:rPr lang="en-IN" sz="3200" b="1" dirty="0" smtClean="0">
                <a:effectLst>
                  <a:outerShdw blurRad="38100" dist="38100" dir="2700000" algn="tl">
                    <a:srgbClr val="000000">
                      <a:alpha val="43137"/>
                    </a:srgbClr>
                  </a:outerShdw>
                </a:effectLst>
              </a:rPr>
              <a:t> (Pronounce as </a:t>
            </a:r>
            <a:r>
              <a:rPr lang="en-IN" sz="3200" b="1" dirty="0" err="1" smtClean="0">
                <a:effectLst>
                  <a:outerShdw blurRad="38100" dist="38100" dir="2700000" algn="tl">
                    <a:srgbClr val="000000">
                      <a:alpha val="43137"/>
                    </a:srgbClr>
                  </a:outerShdw>
                </a:effectLst>
              </a:rPr>
              <a:t>viskulu</a:t>
            </a:r>
            <a:r>
              <a:rPr lang="en-IN" sz="3200" b="1" dirty="0" smtClean="0">
                <a:effectLst>
                  <a:outerShdw blurRad="38100" dist="38100" dir="2700000" algn="tl">
                    <a:srgbClr val="000000">
                      <a:alpha val="43137"/>
                    </a:srgbClr>
                  </a:outerShdw>
                </a:effectLst>
              </a:rPr>
              <a:t> meaning mathematics)</a:t>
            </a:r>
            <a:r>
              <a:rPr lang="en-IN" sz="3200" b="1" dirty="0" smtClean="0"/>
              <a:t> &amp; </a:t>
            </a:r>
            <a:r>
              <a:rPr lang="en-IN" sz="3200" b="1" dirty="0" err="1" smtClean="0"/>
              <a:t>Informatica</a:t>
            </a:r>
            <a:r>
              <a:rPr lang="en-IN" sz="3200" b="1" dirty="0" smtClean="0"/>
              <a:t> (CWI) in the Netherlands as a successor to the ABC language (itself inspired by SETL) capable of exception handling and interfacing with the Amoeba operating system.</a:t>
            </a:r>
          </a:p>
        </p:txBody>
      </p:sp>
      <p:sp>
        <p:nvSpPr>
          <p:cNvPr id="4" name="Rectangle 3"/>
          <p:cNvSpPr/>
          <p:nvPr/>
        </p:nvSpPr>
        <p:spPr>
          <a:xfrm>
            <a:off x="1857356" y="1071546"/>
            <a:ext cx="4969822" cy="584775"/>
          </a:xfrm>
          <a:prstGeom prst="rect">
            <a:avLst/>
          </a:prstGeom>
        </p:spPr>
        <p:txBody>
          <a:bodyPr wrap="none">
            <a:spAutoFit/>
          </a:bodyPr>
          <a:lstStyle/>
          <a:p>
            <a:r>
              <a:rPr lang="en-IN" sz="3200" b="1" dirty="0" smtClean="0">
                <a:solidFill>
                  <a:srgbClr val="FFFF00"/>
                </a:solidFill>
                <a:effectLst>
                  <a:outerShdw blurRad="38100" dist="38100" dir="2700000" algn="tl">
                    <a:srgbClr val="000000">
                      <a:alpha val="43137"/>
                    </a:srgbClr>
                  </a:outerShdw>
                </a:effectLst>
              </a:rPr>
              <a:t>Where was Python created?</a:t>
            </a:r>
            <a:endParaRPr lang="en-IN"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0166" y="214290"/>
            <a:ext cx="6643734" cy="1143008"/>
          </a:xfrm>
        </p:spPr>
        <p:txBody>
          <a:bodyPr>
            <a:normAutofit/>
          </a:bodyPr>
          <a:lstStyle/>
          <a:p>
            <a:pPr marL="514350" indent="-514350" algn="ctr"/>
            <a:r>
              <a:rPr lang="en-US" sz="32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QUESTION BANK</a:t>
            </a:r>
            <a:endParaRPr lang="en-IN" sz="32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4"/>
          <p:cNvSpPr/>
          <p:nvPr/>
        </p:nvSpPr>
        <p:spPr>
          <a:xfrm>
            <a:off x="1357290" y="1785926"/>
            <a:ext cx="7500990" cy="4832092"/>
          </a:xfrm>
          <a:prstGeom prst="rect">
            <a:avLst/>
          </a:prstGeom>
        </p:spPr>
        <p:txBody>
          <a:bodyPr wrap="square">
            <a:spAutoFit/>
          </a:bodyPr>
          <a:lstStyle/>
          <a:p>
            <a:pPr marL="457200" lvl="0" indent="-457200" algn="just"/>
            <a:r>
              <a:rPr lang="en-IN" sz="2800" b="1" dirty="0" smtClean="0">
                <a:solidFill>
                  <a:schemeClr val="bg1"/>
                </a:solidFill>
                <a:effectLst>
                  <a:outerShdw blurRad="38100" dist="38100" dir="2700000" algn="tl">
                    <a:srgbClr val="000000">
                      <a:alpha val="43137"/>
                    </a:srgbClr>
                  </a:outerShdw>
                </a:effectLst>
              </a:rPr>
              <a:t>18. What is interactive mode?</a:t>
            </a:r>
          </a:p>
          <a:p>
            <a:pPr marL="457200" lvl="0" indent="-457200" algn="just"/>
            <a:r>
              <a:rPr lang="en-IN" sz="2800" b="1" dirty="0" smtClean="0">
                <a:solidFill>
                  <a:schemeClr val="bg1"/>
                </a:solidFill>
                <a:effectLst>
                  <a:outerShdw blurRad="38100" dist="38100" dir="2700000" algn="tl">
                    <a:srgbClr val="000000">
                      <a:alpha val="43137"/>
                    </a:srgbClr>
                  </a:outerShdw>
                </a:effectLst>
              </a:rPr>
              <a:t>19. What is the extension of python program/script?</a:t>
            </a:r>
          </a:p>
          <a:p>
            <a:pPr marL="457200" lvl="0" indent="-457200" algn="just"/>
            <a:r>
              <a:rPr lang="en-IN" sz="2800" b="1" dirty="0" smtClean="0">
                <a:solidFill>
                  <a:schemeClr val="bg1"/>
                </a:solidFill>
                <a:effectLst>
                  <a:outerShdw blurRad="38100" dist="38100" dir="2700000" algn="tl">
                    <a:srgbClr val="000000">
                      <a:alpha val="43137"/>
                    </a:srgbClr>
                  </a:outerShdw>
                </a:effectLst>
              </a:rPr>
              <a:t>20. What is the shortcut key to execute or run the script?</a:t>
            </a:r>
          </a:p>
          <a:p>
            <a:pPr marL="457200" lvl="0" indent="-457200" algn="just"/>
            <a:r>
              <a:rPr lang="en-IN" sz="2800" b="1" dirty="0" smtClean="0">
                <a:solidFill>
                  <a:schemeClr val="bg1"/>
                </a:solidFill>
                <a:effectLst>
                  <a:outerShdw blurRad="38100" dist="38100" dir="2700000" algn="tl">
                    <a:srgbClr val="000000">
                      <a:alpha val="43137"/>
                    </a:srgbClr>
                  </a:outerShdw>
                </a:effectLst>
              </a:rPr>
              <a:t>21. What is anaconda navigator?</a:t>
            </a:r>
          </a:p>
          <a:p>
            <a:pPr marL="457200" lvl="0" indent="-457200" algn="just"/>
            <a:r>
              <a:rPr lang="en-IN" sz="2800" b="1" dirty="0" smtClean="0">
                <a:solidFill>
                  <a:schemeClr val="bg1"/>
                </a:solidFill>
                <a:effectLst>
                  <a:outerShdw blurRad="38100" dist="38100" dir="2700000" algn="tl">
                    <a:srgbClr val="000000">
                      <a:alpha val="43137"/>
                    </a:srgbClr>
                  </a:outerShdw>
                </a:effectLst>
              </a:rPr>
              <a:t>22. What is </a:t>
            </a:r>
            <a:r>
              <a:rPr lang="en-IN" sz="2800" b="1" dirty="0" err="1" smtClean="0">
                <a:solidFill>
                  <a:schemeClr val="bg1"/>
                </a:solidFill>
                <a:effectLst>
                  <a:outerShdw blurRad="38100" dist="38100" dir="2700000" algn="tl">
                    <a:srgbClr val="000000">
                      <a:alpha val="43137"/>
                    </a:srgbClr>
                  </a:outerShdw>
                </a:effectLst>
              </a:rPr>
              <a:t>Jupyter</a:t>
            </a:r>
            <a:r>
              <a:rPr lang="en-IN" sz="2800" b="1" dirty="0" smtClean="0">
                <a:solidFill>
                  <a:schemeClr val="bg1"/>
                </a:solidFill>
                <a:effectLst>
                  <a:outerShdw blurRad="38100" dist="38100" dir="2700000" algn="tl">
                    <a:srgbClr val="000000">
                      <a:alpha val="43137"/>
                    </a:srgbClr>
                  </a:outerShdw>
                </a:effectLst>
              </a:rPr>
              <a:t> Notebook? </a:t>
            </a:r>
          </a:p>
          <a:p>
            <a:pPr marL="457200" lvl="0" indent="-457200" algn="just"/>
            <a:r>
              <a:rPr lang="en-IN" sz="2800" b="1" dirty="0" smtClean="0">
                <a:solidFill>
                  <a:schemeClr val="bg1"/>
                </a:solidFill>
                <a:effectLst>
                  <a:outerShdw blurRad="38100" dist="38100" dir="2700000" algn="tl">
                    <a:srgbClr val="000000">
                      <a:alpha val="43137"/>
                    </a:srgbClr>
                  </a:outerShdw>
                </a:effectLst>
              </a:rPr>
              <a:t>23. What is </a:t>
            </a:r>
            <a:r>
              <a:rPr lang="en-IN" sz="2800" b="1" dirty="0" err="1" smtClean="0">
                <a:solidFill>
                  <a:schemeClr val="bg1"/>
                </a:solidFill>
                <a:effectLst>
                  <a:outerShdw blurRad="38100" dist="38100" dir="2700000" algn="tl">
                    <a:srgbClr val="000000">
                      <a:alpha val="43137"/>
                    </a:srgbClr>
                  </a:outerShdw>
                </a:effectLst>
              </a:rPr>
              <a:t>Spyder</a:t>
            </a:r>
            <a:r>
              <a:rPr lang="en-IN" sz="2800" b="1" dirty="0" smtClean="0">
                <a:solidFill>
                  <a:schemeClr val="bg1"/>
                </a:solidFill>
                <a:effectLst>
                  <a:outerShdw blurRad="38100" dist="38100" dir="2700000" algn="tl">
                    <a:srgbClr val="000000">
                      <a:alpha val="43137"/>
                    </a:srgbClr>
                  </a:outerShdw>
                </a:effectLst>
              </a:rPr>
              <a:t>? </a:t>
            </a:r>
          </a:p>
          <a:p>
            <a:pPr marL="457200" lvl="0" indent="-457200" algn="just"/>
            <a:r>
              <a:rPr lang="en-IN" sz="2800" b="1" dirty="0" smtClean="0">
                <a:solidFill>
                  <a:schemeClr val="bg1"/>
                </a:solidFill>
                <a:effectLst>
                  <a:outerShdw blurRad="38100" dist="38100" dir="2700000" algn="tl">
                    <a:srgbClr val="000000">
                      <a:alpha val="43137"/>
                    </a:srgbClr>
                  </a:outerShdw>
                </a:effectLst>
              </a:rPr>
              <a:t>24. What is </a:t>
            </a:r>
            <a:r>
              <a:rPr lang="en-US" sz="2800" b="1" dirty="0" err="1" smtClean="0">
                <a:solidFill>
                  <a:schemeClr val="bg1"/>
                </a:solidFill>
                <a:effectLst>
                  <a:outerShdw blurRad="38100" dist="38100" dir="2700000" algn="tl">
                    <a:srgbClr val="000000">
                      <a:alpha val="43137"/>
                    </a:srgbClr>
                  </a:outerShdw>
                </a:effectLst>
              </a:rPr>
              <a:t>PyScripter</a:t>
            </a:r>
            <a:r>
              <a:rPr lang="en-US" sz="2800" b="1" dirty="0" smtClean="0">
                <a:solidFill>
                  <a:schemeClr val="bg1"/>
                </a:solidFill>
                <a:effectLst>
                  <a:outerShdw blurRad="38100" dist="38100" dir="2700000" algn="tl">
                    <a:srgbClr val="000000">
                      <a:alpha val="43137"/>
                    </a:srgbClr>
                  </a:outerShdw>
                </a:effectLst>
              </a:rPr>
              <a:t>?</a:t>
            </a:r>
            <a:endParaRPr lang="en-IN" sz="2800" b="1" dirty="0" smtClean="0">
              <a:solidFill>
                <a:schemeClr val="bg1"/>
              </a:solidFill>
              <a:effectLst>
                <a:outerShdw blurRad="38100" dist="38100" dir="2700000" algn="tl">
                  <a:srgbClr val="000000">
                    <a:alpha val="43137"/>
                  </a:srgbClr>
                </a:outerShdw>
              </a:effectLst>
            </a:endParaRPr>
          </a:p>
          <a:p>
            <a:pPr marL="457200" lvl="0" indent="-457200" algn="just"/>
            <a:r>
              <a:rPr lang="en-IN" sz="2800" b="1" dirty="0" smtClean="0">
                <a:solidFill>
                  <a:schemeClr val="bg1"/>
                </a:solidFill>
                <a:effectLst>
                  <a:outerShdw blurRad="38100" dist="38100" dir="2700000" algn="tl">
                    <a:srgbClr val="000000">
                      <a:alpha val="43137"/>
                    </a:srgbClr>
                  </a:outerShdw>
                </a:effectLst>
              </a:rPr>
              <a:t>25. Is python supports object oriented programming?</a:t>
            </a:r>
            <a:endParaRPr lang="en-IN" sz="2800" b="1" dirty="0">
              <a:solidFill>
                <a:srgbClr val="FFFF00"/>
              </a:solidFill>
              <a:effectLst>
                <a:outerShdw blurRad="38100" dist="38100" dir="2700000" algn="tl">
                  <a:srgbClr val="000000">
                    <a:alpha val="43137"/>
                  </a:srgbClr>
                </a:outerShdw>
              </a:effectLst>
            </a:endParaRPr>
          </a:p>
        </p:txBody>
      </p:sp>
      <p:sp>
        <p:nvSpPr>
          <p:cNvPr id="4" name="Title 1"/>
          <p:cNvSpPr txBox="1">
            <a:spLocks/>
          </p:cNvSpPr>
          <p:nvPr/>
        </p:nvSpPr>
        <p:spPr>
          <a:xfrm>
            <a:off x="1357290" y="1000108"/>
            <a:ext cx="6643734" cy="785818"/>
          </a:xfrm>
          <a:prstGeom prst="rect">
            <a:avLst/>
          </a:prstGeom>
        </p:spPr>
        <p:txBody>
          <a:bodyPr vert="horz" lIns="91440" tIns="45720" rIns="91440" bIns="45720" rtlCol="0" anchor="ctr">
            <a:normAutofit/>
          </a:bodyPr>
          <a:lstStyle/>
          <a:p>
            <a:pPr marL="514350" marR="0" lvl="0" indent="-514350" defTabSz="914400" rtl="0" eaLnBrk="1" fontAlgn="auto" latinLnBrk="0" hangingPunct="1">
              <a:lnSpc>
                <a:spcPct val="100000"/>
              </a:lnSpc>
              <a:spcBef>
                <a:spcPct val="0"/>
              </a:spcBef>
              <a:spcAft>
                <a:spcPts val="0"/>
              </a:spcAft>
              <a:buClrTx/>
              <a:buSzTx/>
              <a:buFontTx/>
              <a:buNone/>
              <a:tabLst/>
              <a:defRPr/>
            </a:pPr>
            <a:r>
              <a:rPr kumimoji="0" lang="en-US" sz="3200" b="1" i="1"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One Mark Questions</a:t>
            </a:r>
            <a:endParaRPr kumimoji="0" lang="en-IN" sz="3200" b="1" i="1"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0166" y="214290"/>
            <a:ext cx="6643734" cy="642942"/>
          </a:xfrm>
        </p:spPr>
        <p:txBody>
          <a:bodyPr>
            <a:normAutofit/>
          </a:bodyPr>
          <a:lstStyle/>
          <a:p>
            <a:pPr marL="514350" indent="-514350" algn="ctr"/>
            <a:r>
              <a:rPr lang="en-US" sz="32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QUESTION BANK</a:t>
            </a:r>
            <a:endParaRPr lang="en-IN" sz="32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4"/>
          <p:cNvSpPr/>
          <p:nvPr/>
        </p:nvSpPr>
        <p:spPr>
          <a:xfrm>
            <a:off x="1357290" y="1428736"/>
            <a:ext cx="7500990" cy="5262979"/>
          </a:xfrm>
          <a:prstGeom prst="rect">
            <a:avLst/>
          </a:prstGeom>
        </p:spPr>
        <p:txBody>
          <a:bodyPr wrap="square">
            <a:spAutoFit/>
          </a:bodyPr>
          <a:lstStyle/>
          <a:p>
            <a:pPr marL="457200" lvl="0" indent="-457200" algn="just"/>
            <a:r>
              <a:rPr lang="en-IN" sz="2800" b="1" dirty="0" smtClean="0">
                <a:solidFill>
                  <a:schemeClr val="bg1"/>
                </a:solidFill>
                <a:effectLst>
                  <a:outerShdw blurRad="38100" dist="38100" dir="2700000" algn="tl">
                    <a:srgbClr val="000000">
                      <a:alpha val="43137"/>
                    </a:srgbClr>
                  </a:outerShdw>
                </a:effectLst>
              </a:rPr>
              <a:t>26. What is the shortcut key to exit from python shell?</a:t>
            </a:r>
          </a:p>
          <a:p>
            <a:pPr marL="457200" lvl="0" indent="-457200" algn="just"/>
            <a:r>
              <a:rPr lang="en-IN" sz="2800" b="1" dirty="0" smtClean="0">
                <a:solidFill>
                  <a:schemeClr val="bg1"/>
                </a:solidFill>
                <a:effectLst>
                  <a:outerShdw blurRad="38100" dist="38100" dir="2700000" algn="tl">
                    <a:srgbClr val="000000">
                      <a:alpha val="43137"/>
                    </a:srgbClr>
                  </a:outerShdw>
                </a:effectLst>
              </a:rPr>
              <a:t>27. Which function is used to quit python shell?</a:t>
            </a:r>
          </a:p>
          <a:p>
            <a:pPr marL="457200" lvl="0" indent="-457200" algn="just"/>
            <a:r>
              <a:rPr lang="en-IN" sz="2800" b="1" dirty="0" smtClean="0">
                <a:solidFill>
                  <a:schemeClr val="bg1"/>
                </a:solidFill>
                <a:effectLst>
                  <a:outerShdw blurRad="38100" dist="38100" dir="2700000" algn="tl">
                    <a:srgbClr val="000000">
                      <a:alpha val="43137"/>
                    </a:srgbClr>
                  </a:outerShdw>
                </a:effectLst>
              </a:rPr>
              <a:t>28. What is quit() function?</a:t>
            </a:r>
          </a:p>
          <a:p>
            <a:pPr marL="457200" lvl="0" indent="-457200" algn="just"/>
            <a:r>
              <a:rPr lang="en-IN" sz="2800" b="1" dirty="0" smtClean="0">
                <a:solidFill>
                  <a:schemeClr val="bg1"/>
                </a:solidFill>
                <a:effectLst>
                  <a:outerShdw blurRad="38100" dist="38100" dir="2700000" algn="tl">
                    <a:srgbClr val="000000">
                      <a:alpha val="43137"/>
                    </a:srgbClr>
                  </a:outerShdw>
                </a:effectLst>
              </a:rPr>
              <a:t>29. What is exit() function?</a:t>
            </a:r>
          </a:p>
          <a:p>
            <a:pPr lvl="0"/>
            <a:r>
              <a:rPr lang="en-IN" sz="2800" b="1" dirty="0" smtClean="0">
                <a:solidFill>
                  <a:schemeClr val="bg1"/>
                </a:solidFill>
                <a:effectLst>
                  <a:outerShdw blurRad="38100" dist="38100" dir="2700000" algn="tl">
                    <a:srgbClr val="000000">
                      <a:alpha val="43137"/>
                    </a:srgbClr>
                  </a:outerShdw>
                </a:effectLst>
              </a:rPr>
              <a:t>30. What is Debug?</a:t>
            </a:r>
          </a:p>
          <a:p>
            <a:pPr lvl="0"/>
            <a:r>
              <a:rPr lang="en-IN" sz="2800" b="1" dirty="0" smtClean="0">
                <a:solidFill>
                  <a:schemeClr val="bg1"/>
                </a:solidFill>
                <a:effectLst>
                  <a:outerShdw blurRad="38100" dist="38100" dir="2700000" algn="tl">
                    <a:srgbClr val="000000">
                      <a:alpha val="43137"/>
                    </a:srgbClr>
                  </a:outerShdw>
                </a:effectLst>
              </a:rPr>
              <a:t>31. What is the function key to run/execute a python program?</a:t>
            </a:r>
          </a:p>
          <a:p>
            <a:r>
              <a:rPr lang="en-US" sz="28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Two  Marks Questions</a:t>
            </a:r>
            <a:endParaRPr lang="en-IN" sz="28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r>
              <a:rPr lang="en-IN" sz="2800" b="1" dirty="0" smtClean="0">
                <a:solidFill>
                  <a:schemeClr val="bg1"/>
                </a:solidFill>
                <a:effectLst>
                  <a:outerShdw blurRad="38100" dist="38100" dir="2700000" algn="tl">
                    <a:srgbClr val="000000">
                      <a:alpha val="43137"/>
                    </a:srgbClr>
                  </a:outerShdw>
                </a:effectLst>
              </a:rPr>
              <a:t> </a:t>
            </a:r>
          </a:p>
          <a:p>
            <a:pPr lvl="0" algn="just"/>
            <a:r>
              <a:rPr lang="en-IN" sz="2800" b="1" dirty="0" smtClean="0">
                <a:solidFill>
                  <a:schemeClr val="bg1"/>
                </a:solidFill>
                <a:effectLst>
                  <a:outerShdw blurRad="38100" dist="38100" dir="2700000" algn="tl">
                    <a:srgbClr val="000000">
                      <a:alpha val="43137"/>
                    </a:srgbClr>
                  </a:outerShdw>
                </a:effectLst>
              </a:rPr>
              <a:t>01. Differentiate between compiler and interpreter</a:t>
            </a:r>
            <a:endParaRPr lang="en-IN" sz="2800" b="1" dirty="0">
              <a:solidFill>
                <a:schemeClr val="bg1"/>
              </a:solidFill>
              <a:effectLst>
                <a:outerShdw blurRad="38100" dist="38100" dir="2700000" algn="tl">
                  <a:srgbClr val="000000">
                    <a:alpha val="43137"/>
                  </a:srgbClr>
                </a:outerShdw>
              </a:effectLst>
            </a:endParaRPr>
          </a:p>
        </p:txBody>
      </p:sp>
      <p:sp>
        <p:nvSpPr>
          <p:cNvPr id="4" name="Title 1"/>
          <p:cNvSpPr txBox="1">
            <a:spLocks/>
          </p:cNvSpPr>
          <p:nvPr/>
        </p:nvSpPr>
        <p:spPr>
          <a:xfrm>
            <a:off x="1357290" y="1000108"/>
            <a:ext cx="6643734" cy="500066"/>
          </a:xfrm>
          <a:prstGeom prst="rect">
            <a:avLst/>
          </a:prstGeom>
        </p:spPr>
        <p:txBody>
          <a:bodyPr vert="horz" lIns="91440" tIns="45720" rIns="91440" bIns="45720" rtlCol="0" anchor="ctr">
            <a:normAutofit fontScale="92500" lnSpcReduction="20000"/>
          </a:bodyPr>
          <a:lstStyle/>
          <a:p>
            <a:pPr marL="514350" marR="0" lvl="0" indent="-514350" defTabSz="914400" rtl="0" eaLnBrk="1" fontAlgn="auto" latinLnBrk="0" hangingPunct="1">
              <a:lnSpc>
                <a:spcPct val="100000"/>
              </a:lnSpc>
              <a:spcBef>
                <a:spcPct val="0"/>
              </a:spcBef>
              <a:spcAft>
                <a:spcPts val="0"/>
              </a:spcAft>
              <a:buClrTx/>
              <a:buSzTx/>
              <a:buFontTx/>
              <a:buNone/>
              <a:tabLst/>
              <a:defRPr/>
            </a:pPr>
            <a:r>
              <a:rPr kumimoji="0" lang="en-US" sz="3200" b="1" i="1"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One Mark Questions</a:t>
            </a:r>
            <a:endParaRPr kumimoji="0" lang="en-IN" sz="3200" b="1" i="1"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0166" y="214290"/>
            <a:ext cx="6643734" cy="1143008"/>
          </a:xfrm>
        </p:spPr>
        <p:txBody>
          <a:bodyPr>
            <a:normAutofit/>
          </a:bodyPr>
          <a:lstStyle/>
          <a:p>
            <a:pPr marL="514350" indent="-514350" algn="ctr"/>
            <a:r>
              <a:rPr lang="en-US" sz="32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QUESTION BANK</a:t>
            </a:r>
            <a:endParaRPr lang="en-IN" sz="32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4"/>
          <p:cNvSpPr/>
          <p:nvPr/>
        </p:nvSpPr>
        <p:spPr>
          <a:xfrm>
            <a:off x="1357290" y="1785926"/>
            <a:ext cx="7500990" cy="4832092"/>
          </a:xfrm>
          <a:prstGeom prst="rect">
            <a:avLst/>
          </a:prstGeom>
        </p:spPr>
        <p:txBody>
          <a:bodyPr wrap="square">
            <a:spAutoFit/>
          </a:bodyPr>
          <a:lstStyle/>
          <a:p>
            <a:r>
              <a:rPr lang="en-IN" sz="2800" b="1" dirty="0" smtClean="0">
                <a:solidFill>
                  <a:schemeClr val="bg1"/>
                </a:solidFill>
                <a:effectLst>
                  <a:outerShdw blurRad="38100" dist="38100" dir="2700000" algn="tl">
                    <a:srgbClr val="000000">
                      <a:alpha val="43137"/>
                    </a:srgbClr>
                  </a:outerShdw>
                </a:effectLst>
              </a:rPr>
              <a:t>02. Why companies prefer python? </a:t>
            </a:r>
          </a:p>
          <a:p>
            <a:pPr lvl="0" algn="just"/>
            <a:r>
              <a:rPr lang="en-IN" sz="2800" b="1" dirty="0" smtClean="0">
                <a:solidFill>
                  <a:schemeClr val="bg1"/>
                </a:solidFill>
                <a:effectLst>
                  <a:outerShdw blurRad="38100" dist="38100" dir="2700000" algn="tl">
                    <a:srgbClr val="000000">
                      <a:alpha val="43137"/>
                    </a:srgbClr>
                  </a:outerShdw>
                </a:effectLst>
              </a:rPr>
              <a:t>03. List any 5 companies using python</a:t>
            </a:r>
          </a:p>
          <a:p>
            <a:pPr lvl="0" algn="just"/>
            <a:r>
              <a:rPr lang="en-IN" sz="2800" b="1" dirty="0" smtClean="0">
                <a:solidFill>
                  <a:schemeClr val="bg1"/>
                </a:solidFill>
                <a:effectLst>
                  <a:outerShdw blurRad="38100" dist="38100" dir="2700000" algn="tl">
                    <a:srgbClr val="000000">
                      <a:alpha val="43137"/>
                    </a:srgbClr>
                  </a:outerShdw>
                </a:effectLst>
              </a:rPr>
              <a:t>04. What are the advantages of python</a:t>
            </a:r>
          </a:p>
          <a:p>
            <a:pPr lvl="0" algn="just"/>
            <a:r>
              <a:rPr lang="en-IN" sz="2800" b="1" dirty="0" smtClean="0">
                <a:solidFill>
                  <a:schemeClr val="bg1"/>
                </a:solidFill>
                <a:effectLst>
                  <a:outerShdw blurRad="38100" dist="38100" dir="2700000" algn="tl">
                    <a:srgbClr val="000000">
                      <a:alpha val="43137"/>
                    </a:srgbClr>
                  </a:outerShdw>
                </a:effectLst>
              </a:rPr>
              <a:t>05. What are the disadvantages of python</a:t>
            </a:r>
          </a:p>
          <a:p>
            <a:pPr lvl="0" algn="just"/>
            <a:r>
              <a:rPr lang="en-IN" sz="2800" b="1" dirty="0" smtClean="0">
                <a:solidFill>
                  <a:schemeClr val="bg1"/>
                </a:solidFill>
                <a:effectLst>
                  <a:outerShdw blurRad="38100" dist="38100" dir="2700000" algn="tl">
                    <a:srgbClr val="000000">
                      <a:alpha val="43137"/>
                    </a:srgbClr>
                  </a:outerShdw>
                </a:effectLst>
              </a:rPr>
              <a:t>06. What is Cross plat form language?</a:t>
            </a:r>
          </a:p>
          <a:p>
            <a:pPr lvl="0" algn="just"/>
            <a:r>
              <a:rPr lang="en-IN" sz="2800" b="1" dirty="0" smtClean="0">
                <a:solidFill>
                  <a:schemeClr val="bg1"/>
                </a:solidFill>
                <a:effectLst>
                  <a:outerShdw blurRad="38100" dist="38100" dir="2700000" algn="tl">
                    <a:srgbClr val="000000">
                      <a:alpha val="43137"/>
                    </a:srgbClr>
                  </a:outerShdw>
                </a:effectLst>
              </a:rPr>
              <a:t>07. What is  Python distribution? </a:t>
            </a:r>
          </a:p>
          <a:p>
            <a:pPr lvl="0" algn="just"/>
            <a:r>
              <a:rPr lang="en-IN" sz="2800" b="1" dirty="0" smtClean="0">
                <a:solidFill>
                  <a:schemeClr val="bg1"/>
                </a:solidFill>
                <a:effectLst>
                  <a:outerShdw blurRad="38100" dist="38100" dir="2700000" algn="tl">
                    <a:srgbClr val="000000">
                      <a:alpha val="43137"/>
                    </a:srgbClr>
                  </a:outerShdw>
                </a:effectLst>
              </a:rPr>
              <a:t>08. List any four Python IDEs</a:t>
            </a:r>
          </a:p>
          <a:p>
            <a:pPr lvl="0" algn="just"/>
            <a:r>
              <a:rPr lang="en-IN" sz="2800" b="1" dirty="0" smtClean="0">
                <a:solidFill>
                  <a:schemeClr val="bg1"/>
                </a:solidFill>
                <a:effectLst>
                  <a:outerShdw blurRad="38100" dist="38100" dir="2700000" algn="tl">
                    <a:srgbClr val="000000">
                      <a:alpha val="43137"/>
                    </a:srgbClr>
                  </a:outerShdw>
                </a:effectLst>
              </a:rPr>
              <a:t>09. Differentiate between Script mode and interactive mode</a:t>
            </a:r>
          </a:p>
          <a:p>
            <a:pPr lvl="0" algn="just"/>
            <a:r>
              <a:rPr lang="en-IN" sz="2800" b="1" dirty="0" smtClean="0">
                <a:solidFill>
                  <a:schemeClr val="bg1"/>
                </a:solidFill>
                <a:effectLst>
                  <a:outerShdw blurRad="38100" dist="38100" dir="2700000" algn="tl">
                    <a:srgbClr val="000000">
                      <a:alpha val="43137"/>
                    </a:srgbClr>
                  </a:outerShdw>
                </a:effectLst>
              </a:rPr>
              <a:t>10. Write down the steps to invoke python software</a:t>
            </a:r>
            <a:endParaRPr lang="en-IN" sz="2800" b="1" dirty="0">
              <a:solidFill>
                <a:schemeClr val="bg1"/>
              </a:solidFill>
              <a:effectLst>
                <a:outerShdw blurRad="38100" dist="38100" dir="2700000" algn="tl">
                  <a:srgbClr val="000000">
                    <a:alpha val="43137"/>
                  </a:srgbClr>
                </a:outerShdw>
              </a:effectLst>
            </a:endParaRPr>
          </a:p>
        </p:txBody>
      </p:sp>
      <p:sp>
        <p:nvSpPr>
          <p:cNvPr id="4" name="Title 1"/>
          <p:cNvSpPr txBox="1">
            <a:spLocks/>
          </p:cNvSpPr>
          <p:nvPr/>
        </p:nvSpPr>
        <p:spPr>
          <a:xfrm>
            <a:off x="1357290" y="1000108"/>
            <a:ext cx="6643734" cy="785818"/>
          </a:xfrm>
          <a:prstGeom prst="rect">
            <a:avLst/>
          </a:prstGeom>
        </p:spPr>
        <p:txBody>
          <a:bodyPr vert="horz" lIns="91440" tIns="45720" rIns="91440" bIns="45720" rtlCol="0" anchor="ctr">
            <a:normAutofit/>
          </a:bodyPr>
          <a:lstStyle/>
          <a:p>
            <a:pPr marL="514350" marR="0" lvl="0" indent="-514350" defTabSz="914400" rtl="0" eaLnBrk="1" fontAlgn="auto" latinLnBrk="0" hangingPunct="1">
              <a:lnSpc>
                <a:spcPct val="100000"/>
              </a:lnSpc>
              <a:spcBef>
                <a:spcPct val="0"/>
              </a:spcBef>
              <a:spcAft>
                <a:spcPts val="0"/>
              </a:spcAft>
              <a:buClrTx/>
              <a:buSzTx/>
              <a:buFontTx/>
              <a:buNone/>
              <a:tabLst/>
              <a:defRPr/>
            </a:pPr>
            <a:r>
              <a:rPr kumimoji="0" lang="en-US" sz="3200" b="1" i="1"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Two  Mark Questions</a:t>
            </a:r>
            <a:endParaRPr kumimoji="0" lang="en-IN" sz="3200" b="1" i="1"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0166" y="214290"/>
            <a:ext cx="6643734" cy="1143008"/>
          </a:xfrm>
        </p:spPr>
        <p:txBody>
          <a:bodyPr>
            <a:normAutofit/>
          </a:bodyPr>
          <a:lstStyle/>
          <a:p>
            <a:pPr marL="514350" indent="-514350" algn="ctr"/>
            <a:r>
              <a:rPr lang="en-US" sz="32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QUESTION BANK</a:t>
            </a:r>
            <a:endParaRPr lang="en-IN" sz="32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4"/>
          <p:cNvSpPr/>
          <p:nvPr/>
        </p:nvSpPr>
        <p:spPr>
          <a:xfrm>
            <a:off x="1357290" y="1785926"/>
            <a:ext cx="7500990" cy="4832092"/>
          </a:xfrm>
          <a:prstGeom prst="rect">
            <a:avLst/>
          </a:prstGeom>
        </p:spPr>
        <p:txBody>
          <a:bodyPr wrap="square">
            <a:spAutoFit/>
          </a:bodyPr>
          <a:lstStyle/>
          <a:p>
            <a:pPr lvl="0" algn="just"/>
            <a:r>
              <a:rPr lang="en-IN" sz="2800" b="1" dirty="0" smtClean="0">
                <a:solidFill>
                  <a:schemeClr val="bg1"/>
                </a:solidFill>
                <a:effectLst>
                  <a:outerShdw blurRad="38100" dist="38100" dir="2700000" algn="tl">
                    <a:srgbClr val="000000">
                      <a:alpha val="43137"/>
                    </a:srgbClr>
                  </a:outerShdw>
                </a:effectLst>
              </a:rPr>
              <a:t>11. What are the basic modes of python?</a:t>
            </a:r>
          </a:p>
          <a:p>
            <a:pPr lvl="0" algn="just"/>
            <a:r>
              <a:rPr lang="en-IN" sz="2800" b="1" dirty="0" smtClean="0">
                <a:solidFill>
                  <a:schemeClr val="bg1"/>
                </a:solidFill>
                <a:effectLst>
                  <a:outerShdw blurRad="38100" dist="38100" dir="2700000" algn="tl">
                    <a:srgbClr val="000000">
                      <a:alpha val="43137"/>
                    </a:srgbClr>
                  </a:outerShdw>
                </a:effectLst>
              </a:rPr>
              <a:t>12. Write down the steps to invoke python script mode </a:t>
            </a:r>
          </a:p>
          <a:p>
            <a:pPr lvl="0" algn="just"/>
            <a:r>
              <a:rPr lang="en-IN" sz="2800" b="1" dirty="0" smtClean="0">
                <a:solidFill>
                  <a:schemeClr val="bg1"/>
                </a:solidFill>
                <a:effectLst>
                  <a:outerShdw blurRad="38100" dist="38100" dir="2700000" algn="tl">
                    <a:srgbClr val="000000">
                      <a:alpha val="43137"/>
                    </a:srgbClr>
                  </a:outerShdw>
                </a:effectLst>
              </a:rPr>
              <a:t>13. Write down the steps to run/execute a program or script</a:t>
            </a:r>
          </a:p>
          <a:p>
            <a:pPr lvl="0"/>
            <a:endParaRPr lang="en-IN" sz="2800" b="1" dirty="0" smtClean="0">
              <a:solidFill>
                <a:schemeClr val="bg1"/>
              </a:solidFill>
              <a:effectLst>
                <a:outerShdw blurRad="38100" dist="38100" dir="2700000" algn="tl">
                  <a:srgbClr val="000000">
                    <a:alpha val="43137"/>
                  </a:srgbClr>
                </a:outerShdw>
              </a:effectLst>
            </a:endParaRPr>
          </a:p>
          <a:p>
            <a:r>
              <a:rPr lang="en-IN" sz="28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3 Marks Questions:</a:t>
            </a:r>
          </a:p>
          <a:p>
            <a:endParaRPr lang="en-IN" sz="2800" b="1" dirty="0" smtClean="0">
              <a:solidFill>
                <a:srgbClr val="FFFF00"/>
              </a:solidFill>
              <a:effectLst>
                <a:outerShdw blurRad="38100" dist="38100" dir="2700000" algn="tl">
                  <a:srgbClr val="000000">
                    <a:alpha val="43137"/>
                  </a:srgbClr>
                </a:outerShdw>
              </a:effectLst>
            </a:endParaRPr>
          </a:p>
          <a:p>
            <a:pPr lvl="0" algn="just"/>
            <a:r>
              <a:rPr lang="en-IN" sz="2800" b="1" dirty="0" smtClean="0">
                <a:solidFill>
                  <a:schemeClr val="bg1"/>
                </a:solidFill>
                <a:effectLst>
                  <a:outerShdw blurRad="38100" dist="38100" dir="2700000" algn="tl">
                    <a:srgbClr val="000000">
                      <a:alpha val="43137"/>
                    </a:srgbClr>
                  </a:outerShdw>
                </a:effectLst>
              </a:rPr>
              <a:t>1. Write a note on history of Python</a:t>
            </a:r>
          </a:p>
          <a:p>
            <a:pPr lvl="0" algn="just"/>
            <a:r>
              <a:rPr lang="en-IN" sz="2800" b="1" dirty="0" smtClean="0">
                <a:solidFill>
                  <a:schemeClr val="bg1"/>
                </a:solidFill>
                <a:effectLst>
                  <a:outerShdw blurRad="38100" dist="38100" dir="2700000" algn="tl">
                    <a:srgbClr val="000000">
                      <a:alpha val="43137"/>
                    </a:srgbClr>
                  </a:outerShdw>
                </a:effectLst>
              </a:rPr>
              <a:t>2. Draw and explain the screen elements of Python </a:t>
            </a:r>
            <a:endParaRPr lang="en-IN" sz="2800" b="1" dirty="0">
              <a:solidFill>
                <a:schemeClr val="bg1"/>
              </a:solidFill>
              <a:effectLst>
                <a:outerShdw blurRad="38100" dist="38100" dir="2700000" algn="tl">
                  <a:srgbClr val="000000">
                    <a:alpha val="43137"/>
                  </a:srgbClr>
                </a:outerShdw>
              </a:effectLst>
            </a:endParaRPr>
          </a:p>
        </p:txBody>
      </p:sp>
      <p:sp>
        <p:nvSpPr>
          <p:cNvPr id="4" name="Title 1"/>
          <p:cNvSpPr txBox="1">
            <a:spLocks/>
          </p:cNvSpPr>
          <p:nvPr/>
        </p:nvSpPr>
        <p:spPr>
          <a:xfrm>
            <a:off x="1357290" y="1000108"/>
            <a:ext cx="6643734" cy="785818"/>
          </a:xfrm>
          <a:prstGeom prst="rect">
            <a:avLst/>
          </a:prstGeom>
        </p:spPr>
        <p:txBody>
          <a:bodyPr vert="horz" lIns="91440" tIns="45720" rIns="91440" bIns="45720" rtlCol="0" anchor="ctr">
            <a:normAutofit/>
          </a:bodyPr>
          <a:lstStyle/>
          <a:p>
            <a:pPr marL="514350" marR="0" lvl="0" indent="-514350" defTabSz="914400" rtl="0" eaLnBrk="1" fontAlgn="auto" latinLnBrk="0" hangingPunct="1">
              <a:lnSpc>
                <a:spcPct val="100000"/>
              </a:lnSpc>
              <a:spcBef>
                <a:spcPct val="0"/>
              </a:spcBef>
              <a:spcAft>
                <a:spcPts val="0"/>
              </a:spcAft>
              <a:buClrTx/>
              <a:buSzTx/>
              <a:buFontTx/>
              <a:buNone/>
              <a:tabLst/>
              <a:defRPr/>
            </a:pPr>
            <a:r>
              <a:rPr kumimoji="0" lang="en-US" sz="3200" b="1" i="1"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Two  Mark Questions</a:t>
            </a:r>
            <a:endParaRPr kumimoji="0" lang="en-IN" sz="3200" b="1" i="1"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0166" y="214290"/>
            <a:ext cx="6643734" cy="1143008"/>
          </a:xfrm>
        </p:spPr>
        <p:txBody>
          <a:bodyPr>
            <a:normAutofit/>
          </a:bodyPr>
          <a:lstStyle/>
          <a:p>
            <a:pPr marL="514350" indent="-514350" algn="ctr"/>
            <a:r>
              <a:rPr lang="en-US" sz="32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QUESTION BANK</a:t>
            </a:r>
            <a:endParaRPr lang="en-IN" sz="32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4"/>
          <p:cNvSpPr/>
          <p:nvPr/>
        </p:nvSpPr>
        <p:spPr>
          <a:xfrm>
            <a:off x="1357290" y="2428868"/>
            <a:ext cx="7500990" cy="3970318"/>
          </a:xfrm>
          <a:prstGeom prst="rect">
            <a:avLst/>
          </a:prstGeom>
        </p:spPr>
        <p:txBody>
          <a:bodyPr wrap="square">
            <a:spAutoFit/>
          </a:bodyPr>
          <a:lstStyle/>
          <a:p>
            <a:pPr lvl="0" algn="just"/>
            <a:r>
              <a:rPr lang="en-IN" sz="2800" b="1" dirty="0" smtClean="0">
                <a:solidFill>
                  <a:schemeClr val="bg1"/>
                </a:solidFill>
                <a:effectLst>
                  <a:outerShdw blurRad="38100" dist="38100" dir="2700000" algn="tl">
                    <a:srgbClr val="000000">
                      <a:alpha val="43137"/>
                    </a:srgbClr>
                  </a:outerShdw>
                </a:effectLst>
              </a:rPr>
              <a:t>3. What is multi paradigm programming language? is Python multi paradigm programming language justify your answer</a:t>
            </a:r>
          </a:p>
          <a:p>
            <a:pPr lvl="0"/>
            <a:endParaRPr lang="en-IN" sz="2800" b="1" dirty="0" smtClean="0">
              <a:solidFill>
                <a:schemeClr val="bg1"/>
              </a:solidFill>
              <a:effectLst>
                <a:outerShdw blurRad="38100" dist="38100" dir="2700000" algn="tl">
                  <a:srgbClr val="000000">
                    <a:alpha val="43137"/>
                  </a:srgbClr>
                </a:outerShdw>
              </a:effectLst>
            </a:endParaRPr>
          </a:p>
          <a:p>
            <a:pPr lvl="0"/>
            <a:r>
              <a:rPr lang="en-IN" sz="2800" b="1" dirty="0" smtClean="0">
                <a:solidFill>
                  <a:schemeClr val="bg1"/>
                </a:solidFill>
                <a:effectLst>
                  <a:outerShdw blurRad="38100" dist="38100" dir="2700000" algn="tl">
                    <a:srgbClr val="000000">
                      <a:alpha val="43137"/>
                    </a:srgbClr>
                  </a:outerShdw>
                </a:effectLst>
              </a:rPr>
              <a:t>4. What are the benefits of IDEs?</a:t>
            </a:r>
          </a:p>
          <a:p>
            <a:pPr lvl="0"/>
            <a:endParaRPr lang="en-IN" sz="2800" b="1" dirty="0" smtClean="0">
              <a:solidFill>
                <a:schemeClr val="bg1"/>
              </a:solidFill>
              <a:effectLst>
                <a:outerShdw blurRad="38100" dist="38100" dir="2700000" algn="tl">
                  <a:srgbClr val="000000">
                    <a:alpha val="43137"/>
                  </a:srgbClr>
                </a:outerShdw>
              </a:effectLst>
            </a:endParaRPr>
          </a:p>
          <a:p>
            <a:pPr lvl="0"/>
            <a:r>
              <a:rPr lang="en-IN" sz="2800" b="1" dirty="0" smtClean="0">
                <a:solidFill>
                  <a:schemeClr val="bg1"/>
                </a:solidFill>
                <a:effectLst>
                  <a:outerShdw blurRad="38100" dist="38100" dir="2700000" algn="tl">
                    <a:srgbClr val="000000">
                      <a:alpha val="43137"/>
                    </a:srgbClr>
                  </a:outerShdw>
                </a:effectLst>
              </a:rPr>
              <a:t>5. Explain any two popular Python IDEs</a:t>
            </a:r>
          </a:p>
          <a:p>
            <a:pPr lvl="0"/>
            <a:endParaRPr lang="en-IN" sz="2800" b="1" dirty="0" smtClean="0">
              <a:solidFill>
                <a:schemeClr val="bg1"/>
              </a:solidFill>
              <a:effectLst>
                <a:outerShdw blurRad="38100" dist="38100" dir="2700000" algn="tl">
                  <a:srgbClr val="000000">
                    <a:alpha val="43137"/>
                  </a:srgbClr>
                </a:outerShdw>
              </a:effectLst>
            </a:endParaRPr>
          </a:p>
          <a:p>
            <a:pPr lvl="0"/>
            <a:r>
              <a:rPr lang="en-IN" sz="2800" b="1" dirty="0" smtClean="0">
                <a:solidFill>
                  <a:schemeClr val="bg1"/>
                </a:solidFill>
                <a:effectLst>
                  <a:outerShdw blurRad="38100" dist="38100" dir="2700000" algn="tl">
                    <a:srgbClr val="000000">
                      <a:alpha val="43137"/>
                    </a:srgbClr>
                  </a:outerShdw>
                </a:effectLst>
              </a:rPr>
              <a:t>                                  ***</a:t>
            </a:r>
            <a:endParaRPr lang="en-IN" sz="2800" b="1" dirty="0">
              <a:solidFill>
                <a:schemeClr val="bg1"/>
              </a:solidFill>
              <a:effectLst>
                <a:outerShdw blurRad="38100" dist="38100" dir="2700000" algn="tl">
                  <a:srgbClr val="000000">
                    <a:alpha val="43137"/>
                  </a:srgbClr>
                </a:outerShdw>
              </a:effectLst>
            </a:endParaRPr>
          </a:p>
        </p:txBody>
      </p:sp>
      <p:sp>
        <p:nvSpPr>
          <p:cNvPr id="4" name="Title 1"/>
          <p:cNvSpPr txBox="1">
            <a:spLocks/>
          </p:cNvSpPr>
          <p:nvPr/>
        </p:nvSpPr>
        <p:spPr>
          <a:xfrm>
            <a:off x="1428728" y="1357298"/>
            <a:ext cx="6643734" cy="785818"/>
          </a:xfrm>
          <a:prstGeom prst="rect">
            <a:avLst/>
          </a:prstGeom>
        </p:spPr>
        <p:txBody>
          <a:bodyPr vert="horz" lIns="91440" tIns="45720" rIns="91440" bIns="45720" rtlCol="0" anchor="ctr">
            <a:normAutofit/>
          </a:bodyPr>
          <a:lstStyle/>
          <a:p>
            <a:pPr marL="514350" marR="0" lvl="0" indent="-514350" defTabSz="914400" rtl="0" eaLnBrk="1" fontAlgn="auto" latinLnBrk="0" hangingPunct="1">
              <a:lnSpc>
                <a:spcPct val="100000"/>
              </a:lnSpc>
              <a:spcBef>
                <a:spcPct val="0"/>
              </a:spcBef>
              <a:spcAft>
                <a:spcPts val="0"/>
              </a:spcAft>
              <a:buClrTx/>
              <a:buSzTx/>
              <a:buFontTx/>
              <a:buNone/>
              <a:tabLst/>
              <a:defRPr/>
            </a:pPr>
            <a:r>
              <a:rPr kumimoji="0" lang="en-US" sz="3200" b="1" i="1"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Three  Mark Questions</a:t>
            </a:r>
            <a:endParaRPr kumimoji="0" lang="en-IN" sz="3200" b="1" i="1"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14480" y="3000372"/>
            <a:ext cx="6643734" cy="1143008"/>
          </a:xfrm>
        </p:spPr>
        <p:txBody>
          <a:bodyPr>
            <a:normAutofit/>
          </a:bodyPr>
          <a:lstStyle/>
          <a:p>
            <a:pPr marL="514350" indent="-514350" algn="ctr"/>
            <a:r>
              <a:rPr lang="en-US" sz="44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Thank You</a:t>
            </a:r>
            <a:endParaRPr lang="en-IN" sz="44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HISTORY OF PYTHON</a:t>
            </a:r>
          </a:p>
        </p:txBody>
      </p:sp>
      <p:sp>
        <p:nvSpPr>
          <p:cNvPr id="9" name="Content Placeholder 2"/>
          <p:cNvSpPr>
            <a:spLocks noGrp="1"/>
          </p:cNvSpPr>
          <p:nvPr>
            <p:ph idx="1"/>
          </p:nvPr>
        </p:nvSpPr>
        <p:spPr>
          <a:xfrm>
            <a:off x="1214414" y="2071702"/>
            <a:ext cx="7643866" cy="4429132"/>
          </a:xfrm>
        </p:spPr>
        <p:txBody>
          <a:bodyPr>
            <a:noAutofit/>
          </a:bodyPr>
          <a:lstStyle/>
          <a:p>
            <a:pPr>
              <a:buNone/>
            </a:pPr>
            <a:endParaRPr lang="en-US" sz="1200" b="1" dirty="0" smtClean="0">
              <a:effectLst>
                <a:outerShdw blurRad="38100" dist="38100" dir="2700000" algn="tl">
                  <a:srgbClr val="000000">
                    <a:alpha val="43137"/>
                  </a:srgbClr>
                </a:outerShdw>
              </a:effectLst>
            </a:endParaRPr>
          </a:p>
          <a:p>
            <a:pPr algn="just">
              <a:buNone/>
            </a:pPr>
            <a:r>
              <a:rPr lang="en-IN" sz="2000" b="1" dirty="0" smtClean="0">
                <a:effectLst>
                  <a:outerShdw blurRad="38100" dist="38100" dir="2700000" algn="tl">
                    <a:srgbClr val="000000">
                      <a:alpha val="43137"/>
                    </a:srgbClr>
                  </a:outerShdw>
                </a:effectLst>
              </a:rPr>
              <a:t>	</a:t>
            </a:r>
            <a:r>
              <a:rPr lang="en-IN" sz="2000" b="1" dirty="0" smtClean="0"/>
              <a:t>	</a:t>
            </a:r>
            <a:r>
              <a:rPr lang="en-IN" sz="3200" b="1" dirty="0" smtClean="0"/>
              <a:t> Since most modern OS are written in C, compilers/interpreters for modern high-level languages are also written in C. Python is not an exception - its most popular/"traditional" implementation is called </a:t>
            </a:r>
            <a:r>
              <a:rPr lang="en-IN" sz="3200" b="1" dirty="0" err="1" smtClean="0"/>
              <a:t>CPython</a:t>
            </a:r>
            <a:r>
              <a:rPr lang="en-IN" sz="3200" b="1" dirty="0" smtClean="0"/>
              <a:t> and is written in C. There are other implementations: </a:t>
            </a:r>
            <a:r>
              <a:rPr lang="en-IN" sz="3200" b="1" dirty="0" err="1" smtClean="0"/>
              <a:t>IronPython</a:t>
            </a:r>
            <a:r>
              <a:rPr lang="en-IN" sz="3200" b="1" dirty="0" smtClean="0"/>
              <a:t> (Python running on .NET).</a:t>
            </a:r>
          </a:p>
        </p:txBody>
      </p:sp>
      <p:sp>
        <p:nvSpPr>
          <p:cNvPr id="4" name="Rectangle 3"/>
          <p:cNvSpPr/>
          <p:nvPr/>
        </p:nvSpPr>
        <p:spPr>
          <a:xfrm>
            <a:off x="1576060" y="1428736"/>
            <a:ext cx="6424964" cy="584775"/>
          </a:xfrm>
          <a:prstGeom prst="rect">
            <a:avLst/>
          </a:prstGeom>
        </p:spPr>
        <p:txBody>
          <a:bodyPr wrap="none">
            <a:spAutoFit/>
          </a:bodyPr>
          <a:lstStyle/>
          <a:p>
            <a:r>
              <a:rPr lang="en-IN" sz="3200" b="1" dirty="0" smtClean="0">
                <a:solidFill>
                  <a:srgbClr val="FFFF00"/>
                </a:solidFill>
                <a:effectLst>
                  <a:outerShdw blurRad="38100" dist="38100" dir="2700000" algn="tl">
                    <a:srgbClr val="000000">
                      <a:alpha val="43137"/>
                    </a:srgbClr>
                  </a:outerShdw>
                </a:effectLst>
              </a:rPr>
              <a:t>What language is Python written in?</a:t>
            </a:r>
            <a:endParaRPr lang="en-IN"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HISTORY OF PYTHON</a:t>
            </a:r>
          </a:p>
        </p:txBody>
      </p:sp>
      <p:sp>
        <p:nvSpPr>
          <p:cNvPr id="9" name="Content Placeholder 2"/>
          <p:cNvSpPr>
            <a:spLocks noGrp="1"/>
          </p:cNvSpPr>
          <p:nvPr>
            <p:ph idx="1"/>
          </p:nvPr>
        </p:nvSpPr>
        <p:spPr>
          <a:xfrm>
            <a:off x="1285852" y="1285860"/>
            <a:ext cx="7643866" cy="5072098"/>
          </a:xfrm>
        </p:spPr>
        <p:txBody>
          <a:bodyPr>
            <a:noAutofit/>
          </a:bodyPr>
          <a:lstStyle/>
          <a:p>
            <a:pPr>
              <a:buNone/>
            </a:pPr>
            <a:endParaRPr lang="en-US" sz="1200" b="1" dirty="0" smtClean="0">
              <a:effectLst>
                <a:outerShdw blurRad="38100" dist="38100" dir="2700000" algn="tl">
                  <a:srgbClr val="000000">
                    <a:alpha val="43137"/>
                  </a:srgbClr>
                </a:outerShdw>
              </a:effectLst>
            </a:endParaRPr>
          </a:p>
          <a:p>
            <a:pPr algn="just">
              <a:buNone/>
            </a:pPr>
            <a:r>
              <a:rPr lang="en-IN" sz="3200" b="1" dirty="0" smtClean="0">
                <a:solidFill>
                  <a:srgbClr val="FFFF00"/>
                </a:solidFill>
                <a:effectLst>
                  <a:outerShdw blurRad="38100" dist="38100" dir="2700000" algn="tl">
                    <a:srgbClr val="000000">
                      <a:alpha val="43137"/>
                    </a:srgbClr>
                  </a:outerShdw>
                </a:effectLst>
              </a:rPr>
              <a:t>	How did it all begin? Innovative</a:t>
            </a:r>
          </a:p>
          <a:p>
            <a:pPr algn="just">
              <a:buNone/>
            </a:pPr>
            <a:endParaRPr lang="en-IN" b="1" dirty="0" smtClean="0">
              <a:effectLst>
                <a:outerShdw blurRad="38100" dist="38100" dir="2700000" algn="tl">
                  <a:srgbClr val="000000">
                    <a:alpha val="43137"/>
                  </a:srgbClr>
                </a:outerShdw>
              </a:effectLst>
            </a:endParaRPr>
          </a:p>
          <a:p>
            <a:pPr algn="just">
              <a:buNone/>
            </a:pPr>
            <a:r>
              <a:rPr lang="en-IN" b="1" dirty="0" smtClean="0">
                <a:effectLst>
                  <a:outerShdw blurRad="38100" dist="38100" dir="2700000" algn="tl">
                    <a:srgbClr val="000000">
                      <a:alpha val="43137"/>
                    </a:srgbClr>
                  </a:outerShdw>
                </a:effectLst>
              </a:rPr>
              <a:t>	Languages are usually born from one of two motivations: </a:t>
            </a:r>
          </a:p>
          <a:p>
            <a:pPr algn="just">
              <a:buNone/>
            </a:pPr>
            <a:r>
              <a:rPr lang="en-IN" b="1" dirty="0" smtClean="0">
                <a:effectLst>
                  <a:outerShdw blurRad="38100" dist="38100" dir="2700000" algn="tl">
                    <a:srgbClr val="000000">
                      <a:alpha val="43137"/>
                    </a:srgbClr>
                  </a:outerShdw>
                </a:effectLst>
              </a:rPr>
              <a:t>	(1)  A large well-funded research project</a:t>
            </a:r>
          </a:p>
          <a:p>
            <a:pPr algn="just">
              <a:buNone/>
            </a:pPr>
            <a:r>
              <a:rPr lang="en-IN" b="1" dirty="0" smtClean="0">
                <a:effectLst>
                  <a:outerShdw blurRad="38100" dist="38100" dir="2700000" algn="tl">
                    <a:srgbClr val="000000">
                      <a:alpha val="43137"/>
                    </a:srgbClr>
                  </a:outerShdw>
                </a:effectLst>
              </a:rPr>
              <a:t>			or </a:t>
            </a:r>
          </a:p>
          <a:p>
            <a:pPr algn="just">
              <a:buNone/>
            </a:pPr>
            <a:r>
              <a:rPr lang="en-IN" b="1" dirty="0" smtClean="0">
                <a:effectLst>
                  <a:outerShdw blurRad="38100" dist="38100" dir="2700000" algn="tl">
                    <a:srgbClr val="000000">
                      <a:alpha val="43137"/>
                    </a:srgbClr>
                  </a:outerShdw>
                </a:effectLst>
              </a:rPr>
              <a:t>	(2) General frustration due to the lack of tools that were needed at the time to accomplish mundane and/or time-consuming tasks, many of which could be automated.</a:t>
            </a:r>
            <a:endParaRPr lang="en-US" sz="20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HISTORY OF PYTHON</a:t>
            </a:r>
          </a:p>
        </p:txBody>
      </p:sp>
      <p:sp>
        <p:nvSpPr>
          <p:cNvPr id="9" name="Content Placeholder 2"/>
          <p:cNvSpPr>
            <a:spLocks noGrp="1"/>
          </p:cNvSpPr>
          <p:nvPr>
            <p:ph idx="1"/>
          </p:nvPr>
        </p:nvSpPr>
        <p:spPr>
          <a:xfrm>
            <a:off x="1285852" y="1285860"/>
            <a:ext cx="7643866" cy="5072098"/>
          </a:xfrm>
        </p:spPr>
        <p:txBody>
          <a:bodyPr>
            <a:noAutofit/>
          </a:bodyPr>
          <a:lstStyle/>
          <a:p>
            <a:pPr>
              <a:buNone/>
            </a:pPr>
            <a:endParaRPr lang="en-US" sz="1200" b="1" dirty="0" smtClean="0">
              <a:effectLst>
                <a:outerShdw blurRad="38100" dist="38100" dir="2700000" algn="tl">
                  <a:srgbClr val="000000">
                    <a:alpha val="43137"/>
                  </a:srgbClr>
                </a:outerShdw>
              </a:effectLst>
            </a:endParaRPr>
          </a:p>
          <a:p>
            <a:pPr algn="just">
              <a:buFont typeface="Wingdings" pitchFamily="2" charset="2"/>
              <a:buChar char="Ø"/>
            </a:pPr>
            <a:r>
              <a:rPr lang="en-IN" b="1" dirty="0" smtClean="0">
                <a:solidFill>
                  <a:srgbClr val="FFFF00"/>
                </a:solidFill>
                <a:effectLst>
                  <a:outerShdw blurRad="38100" dist="38100" dir="2700000" algn="tl">
                    <a:srgbClr val="000000">
                      <a:alpha val="43137"/>
                    </a:srgbClr>
                  </a:outerShdw>
                </a:effectLst>
              </a:rPr>
              <a:t>How did it all begin? Innovative</a:t>
            </a:r>
          </a:p>
          <a:p>
            <a:pPr algn="just">
              <a:buNone/>
            </a:pPr>
            <a:endParaRPr lang="en-IN" b="1" dirty="0" smtClean="0">
              <a:effectLst>
                <a:outerShdw blurRad="38100" dist="38100" dir="2700000" algn="tl">
                  <a:srgbClr val="000000">
                    <a:alpha val="43137"/>
                  </a:srgbClr>
                </a:outerShdw>
              </a:effectLst>
            </a:endParaRPr>
          </a:p>
          <a:p>
            <a:pPr algn="just">
              <a:buNone/>
            </a:pPr>
            <a:r>
              <a:rPr lang="en-IN" b="1" dirty="0" smtClean="0">
                <a:effectLst>
                  <a:outerShdw blurRad="38100" dist="38100" dir="2700000" algn="tl">
                    <a:srgbClr val="000000">
                      <a:alpha val="43137"/>
                    </a:srgbClr>
                  </a:outerShdw>
                </a:effectLst>
              </a:rPr>
              <a:t>	At the time, van Rossum was a researcher with considerable language design experience with the interpreted language ABC, also developed at CWI (Centrum </a:t>
            </a:r>
            <a:r>
              <a:rPr lang="en-IN" b="1" dirty="0" err="1" smtClean="0">
                <a:effectLst>
                  <a:outerShdw blurRad="38100" dist="38100" dir="2700000" algn="tl">
                    <a:srgbClr val="000000">
                      <a:alpha val="43137"/>
                    </a:srgbClr>
                  </a:outerShdw>
                </a:effectLst>
              </a:rPr>
              <a:t>Wiskunde</a:t>
            </a:r>
            <a:r>
              <a:rPr lang="en-IN" b="1" dirty="0" smtClean="0">
                <a:effectLst>
                  <a:outerShdw blurRad="38100" dist="38100" dir="2700000" algn="tl">
                    <a:srgbClr val="000000">
                      <a:alpha val="43137"/>
                    </a:srgbClr>
                  </a:outerShdw>
                </a:effectLst>
              </a:rPr>
              <a:t> (Pronounce as </a:t>
            </a:r>
            <a:r>
              <a:rPr lang="en-IN" b="1" dirty="0" err="1" smtClean="0">
                <a:effectLst>
                  <a:outerShdw blurRad="38100" dist="38100" dir="2700000" algn="tl">
                    <a:srgbClr val="000000">
                      <a:alpha val="43137"/>
                    </a:srgbClr>
                  </a:outerShdw>
                </a:effectLst>
              </a:rPr>
              <a:t>viskulu</a:t>
            </a:r>
            <a:r>
              <a:rPr lang="en-IN" b="1" dirty="0" smtClean="0">
                <a:effectLst>
                  <a:outerShdw blurRad="38100" dist="38100" dir="2700000" algn="tl">
                    <a:srgbClr val="000000">
                      <a:alpha val="43137"/>
                    </a:srgbClr>
                  </a:outerShdw>
                </a:effectLst>
              </a:rPr>
              <a:t> meaning mathematics) &amp; </a:t>
            </a:r>
            <a:r>
              <a:rPr lang="en-IN" b="1" dirty="0" err="1" smtClean="0">
                <a:effectLst>
                  <a:outerShdw blurRad="38100" dist="38100" dir="2700000" algn="tl">
                    <a:srgbClr val="000000">
                      <a:alpha val="43137"/>
                    </a:srgbClr>
                  </a:outerShdw>
                </a:effectLst>
              </a:rPr>
              <a:t>Informatica</a:t>
            </a:r>
            <a:r>
              <a:rPr lang="en-IN" b="1" dirty="0" smtClean="0">
                <a:effectLst>
                  <a:outerShdw blurRad="38100" dist="38100" dir="2700000" algn="tl">
                    <a:srgbClr val="000000">
                      <a:alpha val="43137"/>
                    </a:srgbClr>
                  </a:outerShdw>
                </a:effectLst>
              </a:rPr>
              <a:t>.</a:t>
            </a:r>
            <a:r>
              <a:rPr lang="nl-NL" b="1" dirty="0" smtClean="0">
                <a:effectLst>
                  <a:outerShdw blurRad="38100" dist="38100" dir="2700000" algn="tl">
                    <a:srgbClr val="000000">
                      <a:alpha val="43137"/>
                    </a:srgbClr>
                  </a:outerShdw>
                </a:effectLst>
              </a:rPr>
              <a:t>P.O.Box 940791090 GB Amsterdam</a:t>
            </a:r>
            <a:br>
              <a:rPr lang="nl-NL" b="1" dirty="0" smtClean="0">
                <a:effectLst>
                  <a:outerShdw blurRad="38100" dist="38100" dir="2700000" algn="tl">
                    <a:srgbClr val="000000">
                      <a:alpha val="43137"/>
                    </a:srgbClr>
                  </a:outerShdw>
                </a:effectLst>
              </a:rPr>
            </a:br>
            <a:r>
              <a:rPr lang="nl-NL" b="1" dirty="0" smtClean="0">
                <a:effectLst>
                  <a:outerShdw blurRad="38100" dist="38100" dir="2700000" algn="tl">
                    <a:srgbClr val="000000">
                      <a:alpha val="43137"/>
                    </a:srgbClr>
                  </a:outerShdw>
                </a:effectLst>
              </a:rPr>
              <a:t>NETHERLANDS</a:t>
            </a:r>
            <a:r>
              <a:rPr lang="en-IN" b="1" dirty="0" smtClean="0">
                <a:effectLst>
                  <a:outerShdw blurRad="38100" dist="38100" dir="2700000" algn="tl">
                    <a:srgbClr val="000000">
                      <a:alpha val="43137"/>
                    </a:srgbClr>
                  </a:outerShdw>
                </a:effectLst>
              </a:rPr>
              <a:t>), but he was unsatisfied with its ability to be developed into something more. </a:t>
            </a:r>
            <a:endParaRPr lang="en-US" sz="20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HISTORY OF PYTHON</a:t>
            </a:r>
          </a:p>
        </p:txBody>
      </p:sp>
      <p:sp>
        <p:nvSpPr>
          <p:cNvPr id="9" name="Content Placeholder 2"/>
          <p:cNvSpPr>
            <a:spLocks noGrp="1"/>
          </p:cNvSpPr>
          <p:nvPr>
            <p:ph idx="1"/>
          </p:nvPr>
        </p:nvSpPr>
        <p:spPr>
          <a:xfrm>
            <a:off x="1285852" y="1285860"/>
            <a:ext cx="7643866" cy="5072098"/>
          </a:xfrm>
        </p:spPr>
        <p:txBody>
          <a:bodyPr>
            <a:noAutofit/>
          </a:bodyPr>
          <a:lstStyle/>
          <a:p>
            <a:pPr>
              <a:buNone/>
            </a:pPr>
            <a:endParaRPr lang="en-US" sz="1200" b="1" dirty="0" smtClean="0">
              <a:effectLst>
                <a:outerShdw blurRad="38100" dist="38100" dir="2700000" algn="tl">
                  <a:srgbClr val="000000">
                    <a:alpha val="43137"/>
                  </a:srgbClr>
                </a:outerShdw>
              </a:effectLst>
            </a:endParaRPr>
          </a:p>
          <a:p>
            <a:pPr algn="just">
              <a:buFont typeface="Wingdings" pitchFamily="2" charset="2"/>
              <a:buChar char="Ø"/>
            </a:pPr>
            <a:r>
              <a:rPr lang="en-IN" b="1" dirty="0" smtClean="0">
                <a:solidFill>
                  <a:srgbClr val="FFFF00"/>
                </a:solidFill>
                <a:effectLst>
                  <a:outerShdw blurRad="38100" dist="38100" dir="2700000" algn="tl">
                    <a:srgbClr val="000000">
                      <a:alpha val="43137"/>
                    </a:srgbClr>
                  </a:outerShdw>
                </a:effectLst>
              </a:rPr>
              <a:t>How did it all begin? Innovative</a:t>
            </a:r>
          </a:p>
          <a:p>
            <a:pPr algn="just">
              <a:buNone/>
            </a:pPr>
            <a:endParaRPr lang="en-IN" b="1" dirty="0" smtClean="0">
              <a:effectLst>
                <a:outerShdw blurRad="38100" dist="38100" dir="2700000" algn="tl">
                  <a:srgbClr val="000000">
                    <a:alpha val="43137"/>
                  </a:srgbClr>
                </a:outerShdw>
              </a:effectLst>
            </a:endParaRPr>
          </a:p>
          <a:p>
            <a:pPr algn="just">
              <a:buNone/>
            </a:pPr>
            <a:r>
              <a:rPr lang="en-IN" b="1" dirty="0" smtClean="0">
                <a:effectLst>
                  <a:outerShdw blurRad="38100" dist="38100" dir="2700000" algn="tl">
                    <a:srgbClr val="000000">
                      <a:alpha val="43137"/>
                    </a:srgbClr>
                  </a:outerShdw>
                </a:effectLst>
              </a:rPr>
              <a:t>	Some of the tools he envisioned were for performing general system administration tasks, so he also wanted access to the power of system calls that were available through the Amoeba distributed operating system. Although an Amoeba-specific language was given some thought, a generalized language made more sense, and late in 1989, the seeds of Python were sown.</a:t>
            </a:r>
            <a:endParaRPr lang="en-US" sz="20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HISTORY OF PYTHON</a:t>
            </a:r>
          </a:p>
        </p:txBody>
      </p:sp>
      <p:sp>
        <p:nvSpPr>
          <p:cNvPr id="9" name="Content Placeholder 2"/>
          <p:cNvSpPr>
            <a:spLocks noGrp="1"/>
          </p:cNvSpPr>
          <p:nvPr>
            <p:ph idx="1"/>
          </p:nvPr>
        </p:nvSpPr>
        <p:spPr>
          <a:xfrm>
            <a:off x="1285852" y="1285860"/>
            <a:ext cx="7643866" cy="5214974"/>
          </a:xfrm>
        </p:spPr>
        <p:txBody>
          <a:bodyPr>
            <a:noAutofit/>
          </a:bodyPr>
          <a:lstStyle/>
          <a:p>
            <a:pPr>
              <a:buNone/>
            </a:pPr>
            <a:endParaRPr lang="en-US" sz="1200" b="1" dirty="0" smtClean="0">
              <a:effectLst>
                <a:outerShdw blurRad="38100" dist="38100" dir="2700000" algn="tl">
                  <a:srgbClr val="000000">
                    <a:alpha val="43137"/>
                  </a:srgbClr>
                </a:outerShdw>
              </a:effectLst>
            </a:endParaRPr>
          </a:p>
          <a:p>
            <a:pPr algn="just">
              <a:buFont typeface="Wingdings" pitchFamily="2" charset="2"/>
              <a:buChar char="Ø"/>
            </a:pPr>
            <a:r>
              <a:rPr lang="en-IN" b="1" dirty="0" smtClean="0">
                <a:solidFill>
                  <a:srgbClr val="FFFF00"/>
                </a:solidFill>
                <a:effectLst>
                  <a:outerShdw blurRad="38100" dist="38100" dir="2700000" algn="tl">
                    <a:srgbClr val="000000">
                      <a:alpha val="43137"/>
                    </a:srgbClr>
                  </a:outerShdw>
                </a:effectLst>
              </a:rPr>
              <a:t>What is CWI? Where it is located?</a:t>
            </a:r>
          </a:p>
          <a:p>
            <a:pPr algn="just">
              <a:buNone/>
            </a:pPr>
            <a:endParaRPr lang="en-IN" b="1" dirty="0" smtClean="0">
              <a:effectLst>
                <a:outerShdw blurRad="38100" dist="38100" dir="2700000" algn="tl">
                  <a:srgbClr val="000000">
                    <a:alpha val="43137"/>
                  </a:srgbClr>
                </a:outerShdw>
              </a:effectLst>
            </a:endParaRPr>
          </a:p>
          <a:p>
            <a:pPr algn="just">
              <a:buNone/>
            </a:pPr>
            <a:r>
              <a:rPr lang="en-IN" b="1" dirty="0" smtClean="0">
                <a:effectLst>
                  <a:outerShdw blurRad="38100" dist="38100" dir="2700000" algn="tl">
                    <a:srgbClr val="000000">
                      <a:alpha val="43137"/>
                    </a:srgbClr>
                  </a:outerShdw>
                </a:effectLst>
              </a:rPr>
              <a:t>	Centrum </a:t>
            </a:r>
            <a:r>
              <a:rPr lang="en-IN" b="1" dirty="0" err="1" smtClean="0">
                <a:effectLst>
                  <a:outerShdw blurRad="38100" dist="38100" dir="2700000" algn="tl">
                    <a:srgbClr val="000000">
                      <a:alpha val="43137"/>
                    </a:srgbClr>
                  </a:outerShdw>
                </a:effectLst>
              </a:rPr>
              <a:t>Wiskunde</a:t>
            </a:r>
            <a:r>
              <a:rPr lang="en-IN" b="1" dirty="0" smtClean="0">
                <a:effectLst>
                  <a:outerShdw blurRad="38100" dist="38100" dir="2700000" algn="tl">
                    <a:srgbClr val="000000">
                      <a:alpha val="43137"/>
                    </a:srgbClr>
                  </a:outerShdw>
                </a:effectLst>
              </a:rPr>
              <a:t> (Pronounce as </a:t>
            </a:r>
            <a:r>
              <a:rPr lang="en-IN" b="1" dirty="0" err="1" smtClean="0">
                <a:effectLst>
                  <a:outerShdw blurRad="38100" dist="38100" dir="2700000" algn="tl">
                    <a:srgbClr val="000000">
                      <a:alpha val="43137"/>
                    </a:srgbClr>
                  </a:outerShdw>
                </a:effectLst>
              </a:rPr>
              <a:t>viskulu</a:t>
            </a:r>
            <a:r>
              <a:rPr lang="en-IN" b="1" dirty="0" smtClean="0">
                <a:effectLst>
                  <a:outerShdw blurRad="38100" dist="38100" dir="2700000" algn="tl">
                    <a:srgbClr val="000000">
                      <a:alpha val="43137"/>
                    </a:srgbClr>
                  </a:outerShdw>
                </a:effectLst>
              </a:rPr>
              <a:t> meaning mathematics) &amp; </a:t>
            </a:r>
            <a:r>
              <a:rPr lang="en-IN" b="1" dirty="0" err="1" smtClean="0">
                <a:effectLst>
                  <a:outerShdw blurRad="38100" dist="38100" dir="2700000" algn="tl">
                    <a:srgbClr val="000000">
                      <a:alpha val="43137"/>
                    </a:srgbClr>
                  </a:outerShdw>
                </a:effectLst>
              </a:rPr>
              <a:t>Informatica</a:t>
            </a:r>
            <a:r>
              <a:rPr lang="en-IN" b="1" dirty="0" smtClean="0">
                <a:effectLst>
                  <a:outerShdw blurRad="38100" dist="38100" dir="2700000" algn="tl">
                    <a:srgbClr val="000000">
                      <a:alpha val="43137"/>
                    </a:srgbClr>
                  </a:outerShdw>
                </a:effectLst>
              </a:rPr>
              <a:t> (CWI) is the national research institute for mathematics and computer science in the Netherlands. Founded in 1946, CWI is part of the Institutes Organisation of NWO, NWO-I. While located at Amsterdam Science Park, this institute has strong international links, and enjoy a global reputation for innovative research. </a:t>
            </a:r>
            <a:endParaRPr lang="en-US" sz="20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HISTORY OF PYTHON - NETHERLANDS</a:t>
            </a:r>
          </a:p>
        </p:txBody>
      </p:sp>
      <p:pic>
        <p:nvPicPr>
          <p:cNvPr id="3074" name="Picture 2" descr="C:\Users\Prakruti\Desktop\netherlands-country-in-world-map-for-holland-besttabletfor-me-best-new.jpg"/>
          <p:cNvPicPr>
            <a:picLocks noChangeAspect="1" noChangeArrowheads="1"/>
          </p:cNvPicPr>
          <p:nvPr/>
        </p:nvPicPr>
        <p:blipFill>
          <a:blip r:embed="rId3" cstate="print"/>
          <a:srcRect/>
          <a:stretch>
            <a:fillRect/>
          </a:stretch>
        </p:blipFill>
        <p:spPr bwMode="auto">
          <a:xfrm>
            <a:off x="84951" y="1285860"/>
            <a:ext cx="8916205" cy="51435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28596" y="4998687"/>
            <a:ext cx="7358114" cy="859205"/>
          </a:xfrm>
        </p:spPr>
        <p:txBody>
          <a:bodyPr>
            <a:normAutofit/>
          </a:bodyPr>
          <a:lstStyle/>
          <a:p>
            <a:r>
              <a:rPr lang="en-IN" b="1" dirty="0" smtClean="0">
                <a:solidFill>
                  <a:srgbClr val="FFFF00"/>
                </a:solidFill>
                <a:effectLst>
                  <a:outerShdw blurRad="38100" dist="38100" dir="2700000" algn="tl">
                    <a:srgbClr val="000000">
                      <a:alpha val="43137"/>
                    </a:srgbClr>
                  </a:outerShdw>
                </a:effectLst>
              </a:rPr>
              <a:t>Unit 2:</a:t>
            </a:r>
            <a:endParaRPr lang="en-US" dirty="0">
              <a:solidFill>
                <a:srgbClr val="FFFF00"/>
              </a:solidFill>
              <a:effectLst>
                <a:outerShdw blurRad="38100" dist="38100" dir="2700000" algn="tl">
                  <a:srgbClr val="000000">
                    <a:alpha val="43137"/>
                  </a:srgbClr>
                </a:outerShdw>
              </a:effectLst>
            </a:endParaRPr>
          </a:p>
        </p:txBody>
      </p:sp>
      <p:sp>
        <p:nvSpPr>
          <p:cNvPr id="4" name="Title 1"/>
          <p:cNvSpPr txBox="1">
            <a:spLocks/>
          </p:cNvSpPr>
          <p:nvPr/>
        </p:nvSpPr>
        <p:spPr>
          <a:xfrm>
            <a:off x="428596" y="3071810"/>
            <a:ext cx="4714908" cy="2000264"/>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3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XI</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Computer</a:t>
            </a:r>
            <a:r>
              <a:rPr kumimoji="0" lang="en-US" sz="3600" b="1" i="0" u="none" strike="noStrike" kern="1200" cap="none" spc="0" normalizeH="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 Science (083)</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3600" b="1" baseline="0" dirty="0" smtClean="0">
                <a:solidFill>
                  <a:srgbClr val="FFFF00"/>
                </a:solidFill>
                <a:effectLst>
                  <a:outerShdw blurRad="38100" dist="38100" dir="2700000" algn="tl">
                    <a:srgbClr val="000000">
                      <a:alpha val="43137"/>
                    </a:srgbClr>
                  </a:outerShdw>
                </a:effectLst>
                <a:latin typeface="+mj-lt"/>
                <a:ea typeface="+mj-ea"/>
                <a:cs typeface="+mj-cs"/>
              </a:rPr>
              <a:t>Board</a:t>
            </a:r>
            <a:r>
              <a:rPr lang="en-US" sz="3600" b="1" dirty="0" smtClean="0">
                <a:solidFill>
                  <a:srgbClr val="FFFF00"/>
                </a:solidFill>
                <a:effectLst>
                  <a:outerShdw blurRad="38100" dist="38100" dir="2700000" algn="tl">
                    <a:srgbClr val="000000">
                      <a:alpha val="43137"/>
                    </a:srgbClr>
                  </a:outerShdw>
                </a:effectLst>
                <a:latin typeface="+mj-lt"/>
                <a:ea typeface="+mj-ea"/>
                <a:cs typeface="+mj-cs"/>
              </a:rPr>
              <a:t> : CBSE</a:t>
            </a:r>
            <a:endPar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sp>
        <p:nvSpPr>
          <p:cNvPr id="6" name="Rectangle 4"/>
          <p:cNvSpPr>
            <a:spLocks noChangeArrowheads="1"/>
          </p:cNvSpPr>
          <p:nvPr/>
        </p:nvSpPr>
        <p:spPr bwMode="auto">
          <a:xfrm>
            <a:off x="6929454" y="6315038"/>
            <a:ext cx="1766189" cy="400110"/>
          </a:xfrm>
          <a:prstGeom prst="rect">
            <a:avLst/>
          </a:prstGeom>
          <a:noFill/>
          <a:ln w="9525">
            <a:noFill/>
            <a:miter lim="800000"/>
            <a:headEnd/>
            <a:tailEnd/>
          </a:ln>
        </p:spPr>
        <p:txBody>
          <a:bodyPr wrap="none">
            <a:spAutoFit/>
          </a:bodyPr>
          <a:lstStyle/>
          <a:p>
            <a:r>
              <a:rPr lang="en-IN" sz="2000" b="1" dirty="0">
                <a:solidFill>
                  <a:srgbClr val="FFFF00"/>
                </a:solidFill>
                <a:effectLst>
                  <a:outerShdw blurRad="38100" dist="38100" dir="2700000" algn="tl">
                    <a:srgbClr val="000000">
                      <a:alpha val="43137"/>
                    </a:srgbClr>
                  </a:outerShdw>
                </a:effectLst>
              </a:rPr>
              <a:t>Courtesy  CBSE</a:t>
            </a:r>
          </a:p>
        </p:txBody>
      </p:sp>
      <p:sp>
        <p:nvSpPr>
          <p:cNvPr id="10" name="Subtitle 2"/>
          <p:cNvSpPr>
            <a:spLocks noGrp="1"/>
          </p:cNvSpPr>
          <p:nvPr>
            <p:ph type="subTitle" idx="1"/>
          </p:nvPr>
        </p:nvSpPr>
        <p:spPr>
          <a:xfrm>
            <a:off x="500034" y="5717135"/>
            <a:ext cx="8286808" cy="712261"/>
          </a:xfrm>
        </p:spPr>
        <p:txBody>
          <a:bodyPr>
            <a:normAutofit/>
          </a:bodyPr>
          <a:lstStyle/>
          <a:p>
            <a:r>
              <a:rPr lang="en-IN" sz="3200" b="1" dirty="0" smtClean="0">
                <a:solidFill>
                  <a:srgbClr val="FFFF00"/>
                </a:solidFill>
                <a:effectLst>
                  <a:outerShdw blurRad="38100" dist="38100" dir="2700000" algn="tl">
                    <a:srgbClr val="000000">
                      <a:alpha val="43137"/>
                    </a:srgbClr>
                  </a:outerShdw>
                </a:effectLst>
              </a:rPr>
              <a:t>Computational Thinking and Programming </a:t>
            </a:r>
            <a:endParaRPr lang="en-IN" sz="3200"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639203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HISTORY OF PYTHON - NETHERLANDS</a:t>
            </a:r>
          </a:p>
        </p:txBody>
      </p:sp>
      <p:pic>
        <p:nvPicPr>
          <p:cNvPr id="2054" name="Picture 6" descr="C:\Users\Prakruti\Desktop\netherlands-politcal-map-highres.jpg"/>
          <p:cNvPicPr>
            <a:picLocks noChangeAspect="1" noChangeArrowheads="1"/>
          </p:cNvPicPr>
          <p:nvPr/>
        </p:nvPicPr>
        <p:blipFill>
          <a:blip r:embed="rId3" cstate="print"/>
          <a:srcRect/>
          <a:stretch>
            <a:fillRect/>
          </a:stretch>
        </p:blipFill>
        <p:spPr bwMode="auto">
          <a:xfrm>
            <a:off x="2643174" y="1142984"/>
            <a:ext cx="4514458" cy="5405469"/>
          </a:xfrm>
          <a:prstGeom prst="rect">
            <a:avLst/>
          </a:prstGeom>
          <a:ln>
            <a:noFill/>
          </a:ln>
          <a:effectLst>
            <a:softEdge rad="112500"/>
          </a:effectLst>
        </p:spPr>
      </p:pic>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HISTORY OF PYTHON – CWI GOOGLE MAP</a:t>
            </a:r>
          </a:p>
        </p:txBody>
      </p:sp>
      <p:pic>
        <p:nvPicPr>
          <p:cNvPr id="1026" name="Picture 2"/>
          <p:cNvPicPr>
            <a:picLocks noChangeAspect="1" noChangeArrowheads="1"/>
          </p:cNvPicPr>
          <p:nvPr/>
        </p:nvPicPr>
        <p:blipFill>
          <a:blip r:embed="rId3" cstate="print"/>
          <a:srcRect l="31740" t="28907" b="3906"/>
          <a:stretch>
            <a:fillRect/>
          </a:stretch>
        </p:blipFill>
        <p:spPr bwMode="auto">
          <a:xfrm>
            <a:off x="1500166" y="1285860"/>
            <a:ext cx="7119966" cy="5256073"/>
          </a:xfrm>
          <a:prstGeom prst="rect">
            <a:avLst/>
          </a:prstGeom>
          <a:ln>
            <a:noFill/>
          </a:ln>
          <a:effectLst>
            <a:softEdge rad="112500"/>
          </a:effectLst>
        </p:spPr>
      </p:pic>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461152" y="5331062"/>
            <a:ext cx="7358114" cy="1323439"/>
          </a:xfrm>
          <a:prstGeom prst="rect">
            <a:avLst/>
          </a:prstGeom>
        </p:spPr>
        <p:txBody>
          <a:bodyPr wrap="square">
            <a:spAutoFit/>
          </a:bodyPr>
          <a:lstStyle/>
          <a:p>
            <a:pPr algn="ctr"/>
            <a:r>
              <a:rPr lang="en-IN" sz="4000" b="1" dirty="0" smtClean="0">
                <a:solidFill>
                  <a:srgbClr val="FFFF00"/>
                </a:solidFill>
                <a:effectLst>
                  <a:outerShdw blurRad="38100" dist="38100" dir="2700000" algn="tl">
                    <a:srgbClr val="000000">
                      <a:alpha val="43137"/>
                    </a:srgbClr>
                  </a:outerShdw>
                </a:effectLst>
              </a:rPr>
              <a:t>Where does the Python </a:t>
            </a:r>
          </a:p>
          <a:p>
            <a:pPr algn="ctr"/>
            <a:r>
              <a:rPr lang="en-IN" sz="4000" b="1" dirty="0" smtClean="0">
                <a:solidFill>
                  <a:srgbClr val="FFFF00"/>
                </a:solidFill>
                <a:effectLst>
                  <a:outerShdw blurRad="38100" dist="38100" dir="2700000" algn="tl">
                    <a:srgbClr val="000000">
                      <a:alpha val="43137"/>
                    </a:srgbClr>
                  </a:outerShdw>
                </a:effectLst>
              </a:rPr>
              <a:t>name come from?</a:t>
            </a:r>
            <a:endParaRPr lang="en-IN" sz="4000" b="1" dirty="0">
              <a:solidFill>
                <a:srgbClr val="FFFF00"/>
              </a:solidFill>
              <a:effectLst>
                <a:outerShdw blurRad="38100" dist="38100" dir="2700000" algn="tl">
                  <a:srgbClr val="000000">
                    <a:alpha val="43137"/>
                  </a:srgbClr>
                </a:outerShdw>
              </a:effectLst>
            </a:endParaRPr>
          </a:p>
        </p:txBody>
      </p:sp>
      <p:pic>
        <p:nvPicPr>
          <p:cNvPr id="6146" name="Picture 2" descr="C:\Users\Sainik\Desktop\1375575119python article.jpg"/>
          <p:cNvPicPr>
            <a:picLocks noChangeAspect="1" noChangeArrowheads="1"/>
          </p:cNvPicPr>
          <p:nvPr/>
        </p:nvPicPr>
        <p:blipFill>
          <a:blip r:embed="rId3" cstate="print"/>
          <a:srcRect/>
          <a:stretch>
            <a:fillRect/>
          </a:stretch>
        </p:blipFill>
        <p:spPr bwMode="auto">
          <a:xfrm>
            <a:off x="1714480" y="642918"/>
            <a:ext cx="6816588" cy="4679747"/>
          </a:xfrm>
          <a:prstGeom prst="rect">
            <a:avLst/>
          </a:prstGeom>
          <a:ln>
            <a:noFill/>
          </a:ln>
          <a:effectLst>
            <a:softEdge rad="112500"/>
          </a:effectLst>
        </p:spPr>
      </p:pic>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643042" y="1785926"/>
            <a:ext cx="7143800" cy="4524315"/>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	When he began implementing Python, Guido van Rossum was also reading the published scripts from </a:t>
            </a:r>
            <a:r>
              <a:rPr lang="en-IN" sz="3200" b="1" dirty="0" smtClean="0">
                <a:solidFill>
                  <a:srgbClr val="FFFF00"/>
                </a:solidFill>
                <a:effectLst>
                  <a:outerShdw blurRad="38100" dist="38100" dir="2700000" algn="tl">
                    <a:srgbClr val="000000">
                      <a:alpha val="43137"/>
                    </a:srgbClr>
                  </a:outerShdw>
                </a:effectLst>
              </a:rPr>
              <a:t>“Monty Python's Flying Circus”, </a:t>
            </a:r>
            <a:r>
              <a:rPr lang="en-IN" sz="3200" b="1" dirty="0" smtClean="0">
                <a:solidFill>
                  <a:schemeClr val="bg1"/>
                </a:solidFill>
                <a:effectLst>
                  <a:outerShdw blurRad="38100" dist="38100" dir="2700000" algn="tl">
                    <a:srgbClr val="000000">
                      <a:alpha val="43137"/>
                    </a:srgbClr>
                  </a:outerShdw>
                </a:effectLst>
              </a:rPr>
              <a:t>a BBC comedy series from the 1970s. Van Rossum thought he needed a name that was short, unique, and slightly mysterious, so he decided to call the language Python.</a:t>
            </a:r>
            <a:endParaRPr lang="en-IN" sz="3200" b="1"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1428728" y="642918"/>
            <a:ext cx="7358114" cy="584775"/>
          </a:xfrm>
          <a:prstGeom prst="rect">
            <a:avLst/>
          </a:prstGeom>
        </p:spPr>
        <p:txBody>
          <a:bodyPr wrap="square">
            <a:spAutoFit/>
          </a:bodyPr>
          <a:lstStyle/>
          <a:p>
            <a:pPr algn="ctr"/>
            <a:r>
              <a:rPr lang="en-IN" sz="3200" b="1" dirty="0" smtClean="0">
                <a:solidFill>
                  <a:srgbClr val="FFFF00"/>
                </a:solidFill>
                <a:effectLst>
                  <a:outerShdw blurRad="38100" dist="38100" dir="2700000" algn="tl">
                    <a:srgbClr val="000000">
                      <a:alpha val="43137"/>
                    </a:srgbClr>
                  </a:outerShdw>
                </a:effectLst>
              </a:rPr>
              <a:t>Where does the Python name come from?</a:t>
            </a:r>
            <a:endParaRPr lang="en-IN"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2" descr="C:\Users\Prakruti\Desktop\3.jpg"/>
          <p:cNvPicPr>
            <a:picLocks noChangeAspect="1" noChangeArrowheads="1"/>
          </p:cNvPicPr>
          <p:nvPr/>
        </p:nvPicPr>
        <p:blipFill>
          <a:blip r:embed="rId3" cstate="print"/>
          <a:srcRect/>
          <a:stretch>
            <a:fillRect/>
          </a:stretch>
        </p:blipFill>
        <p:spPr bwMode="auto">
          <a:xfrm>
            <a:off x="285720" y="500042"/>
            <a:ext cx="8572500" cy="5715000"/>
          </a:xfrm>
          <a:prstGeom prst="rect">
            <a:avLst/>
          </a:prstGeom>
          <a:ln>
            <a:noFill/>
          </a:ln>
          <a:effectLst>
            <a:softEdge rad="112500"/>
          </a:effectLst>
        </p:spPr>
      </p:pic>
      <p:sp>
        <p:nvSpPr>
          <p:cNvPr id="6" name="Content Placeholder 2"/>
          <p:cNvSpPr>
            <a:spLocks noGrp="1"/>
          </p:cNvSpPr>
          <p:nvPr>
            <p:ph idx="1"/>
          </p:nvPr>
        </p:nvSpPr>
        <p:spPr>
          <a:xfrm>
            <a:off x="1214414" y="3000372"/>
            <a:ext cx="7000924" cy="642918"/>
          </a:xfrm>
        </p:spPr>
        <p:style>
          <a:lnRef idx="0">
            <a:schemeClr val="accent2"/>
          </a:lnRef>
          <a:fillRef idx="3">
            <a:schemeClr val="accent2"/>
          </a:fillRef>
          <a:effectRef idx="3">
            <a:schemeClr val="accent2"/>
          </a:effectRef>
          <a:fontRef idx="minor">
            <a:schemeClr val="lt1"/>
          </a:fontRef>
        </p:style>
        <p:txBody>
          <a:bodyPr>
            <a:noAutofit/>
          </a:bodyPr>
          <a:lstStyle/>
          <a:p>
            <a:pPr algn="ctr">
              <a:buNone/>
            </a:pPr>
            <a:r>
              <a:rPr lang="en-IN" sz="3200" b="1" dirty="0" smtClean="0">
                <a:solidFill>
                  <a:srgbClr val="FFFF00"/>
                </a:solidFill>
                <a:effectLst>
                  <a:outerShdw blurRad="38100" dist="38100" dir="2700000" algn="tl">
                    <a:srgbClr val="000000">
                      <a:alpha val="43137"/>
                    </a:srgbClr>
                  </a:outerShdw>
                </a:effectLst>
              </a:rPr>
              <a:t>WHY COMPANIES PREFER PYTHON?</a:t>
            </a:r>
            <a:endParaRPr lang="en-US" sz="2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00166" y="1500174"/>
            <a:ext cx="7429552" cy="4832092"/>
          </a:xfrm>
          <a:prstGeom prst="rect">
            <a:avLst/>
          </a:prstGeom>
        </p:spPr>
        <p:txBody>
          <a:bodyPr wrap="square">
            <a:spAutoFit/>
          </a:bodyPr>
          <a:lstStyle/>
          <a:p>
            <a:pPr algn="just"/>
            <a:r>
              <a:rPr lang="en-IN" sz="2800" b="1" dirty="0" smtClean="0">
                <a:solidFill>
                  <a:schemeClr val="bg1"/>
                </a:solidFill>
                <a:effectLst>
                  <a:outerShdw blurRad="38100" dist="38100" dir="2700000" algn="tl">
                    <a:srgbClr val="000000">
                      <a:alpha val="43137"/>
                    </a:srgbClr>
                  </a:outerShdw>
                </a:effectLst>
              </a:rPr>
              <a:t>Python has top the charts in the recent years over other programming languages like C, C++ and Java and is widely used by the programmers. The language has undergone a drastic change since its release 25 years ago as many add-on features are introduced. The Python 1.0 had the module system of Modula-3 and interacted with Amoeba Operating System with varied functioning tools. Python 2.0 introduced in the year 2000 had features of garbage collector and Unicode Support. </a:t>
            </a:r>
            <a:endParaRPr lang="en-IN" sz="2800" b="1" dirty="0">
              <a:solidFill>
                <a:schemeClr val="bg1"/>
              </a:solidFill>
              <a:effectLst>
                <a:outerShdw blurRad="38100" dist="38100" dir="2700000" algn="tl">
                  <a:srgbClr val="000000">
                    <a:alpha val="43137"/>
                  </a:srgbClr>
                </a:outerShdw>
              </a:effectLst>
            </a:endParaRPr>
          </a:p>
        </p:txBody>
      </p:sp>
      <p:sp>
        <p:nvSpPr>
          <p:cNvPr id="5" name="Content Placeholder 2"/>
          <p:cNvSpPr>
            <a:spLocks noGrp="1"/>
          </p:cNvSpPr>
          <p:nvPr>
            <p:ph idx="1"/>
          </p:nvPr>
        </p:nvSpPr>
        <p:spPr>
          <a:xfrm>
            <a:off x="1571604" y="285728"/>
            <a:ext cx="7000924" cy="642918"/>
          </a:xfrm>
        </p:spPr>
        <p:style>
          <a:lnRef idx="0">
            <a:schemeClr val="accent2"/>
          </a:lnRef>
          <a:fillRef idx="3">
            <a:schemeClr val="accent2"/>
          </a:fillRef>
          <a:effectRef idx="3">
            <a:schemeClr val="accent2"/>
          </a:effectRef>
          <a:fontRef idx="minor">
            <a:schemeClr val="lt1"/>
          </a:fontRef>
        </p:style>
        <p:txBody>
          <a:bodyPr>
            <a:noAutofit/>
          </a:bodyPr>
          <a:lstStyle/>
          <a:p>
            <a:pPr algn="ctr">
              <a:buNone/>
            </a:pPr>
            <a:r>
              <a:rPr lang="en-IN" sz="3200" b="1" dirty="0" smtClean="0">
                <a:solidFill>
                  <a:srgbClr val="FFFF00"/>
                </a:solidFill>
                <a:effectLst>
                  <a:outerShdw blurRad="38100" dist="38100" dir="2700000" algn="tl">
                    <a:srgbClr val="000000">
                      <a:alpha val="43137"/>
                    </a:srgbClr>
                  </a:outerShdw>
                </a:effectLst>
              </a:rPr>
              <a:t>WHY COMPANIES PREFER PYTHON?</a:t>
            </a:r>
            <a:endParaRPr lang="en-US" sz="2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357290" y="1785926"/>
            <a:ext cx="7429552" cy="4401205"/>
          </a:xfrm>
          <a:prstGeom prst="rect">
            <a:avLst/>
          </a:prstGeom>
        </p:spPr>
        <p:txBody>
          <a:bodyPr wrap="square">
            <a:spAutoFit/>
          </a:bodyPr>
          <a:lstStyle/>
          <a:p>
            <a:pPr algn="just"/>
            <a:r>
              <a:rPr lang="en-IN" sz="2800" b="1" dirty="0" smtClean="0">
                <a:solidFill>
                  <a:schemeClr val="bg1"/>
                </a:solidFill>
                <a:effectLst>
                  <a:outerShdw blurRad="38100" dist="38100" dir="2700000" algn="tl">
                    <a:srgbClr val="000000">
                      <a:alpha val="43137"/>
                    </a:srgbClr>
                  </a:outerShdw>
                </a:effectLst>
              </a:rPr>
              <a:t>Python 3.0 introduced in the year 2008 had a constructive design that avoids duplicate modules and constructs. With the added features, now the companies are using Python 3.5.</a:t>
            </a:r>
          </a:p>
          <a:p>
            <a:pPr algn="just"/>
            <a:r>
              <a:rPr lang="en-IN" sz="2800" b="1" dirty="0" smtClean="0">
                <a:solidFill>
                  <a:schemeClr val="bg1"/>
                </a:solidFill>
                <a:effectLst>
                  <a:outerShdw blurRad="38100" dist="38100" dir="2700000" algn="tl">
                    <a:srgbClr val="000000">
                      <a:alpha val="43137"/>
                    </a:srgbClr>
                  </a:outerShdw>
                </a:effectLst>
              </a:rPr>
              <a:t>The software development companies prefer Python language because of its versatile features and fewer programming codes. Nearly 14% of the programmers use it on the operating systems like UNIX, Linux, Windows and Mac OS. </a:t>
            </a:r>
            <a:endParaRPr lang="en-IN" sz="28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71604" y="285728"/>
            <a:ext cx="7000924" cy="642918"/>
          </a:xfrm>
        </p:spPr>
        <p:style>
          <a:lnRef idx="0">
            <a:schemeClr val="accent2"/>
          </a:lnRef>
          <a:fillRef idx="3">
            <a:schemeClr val="accent2"/>
          </a:fillRef>
          <a:effectRef idx="3">
            <a:schemeClr val="accent2"/>
          </a:effectRef>
          <a:fontRef idx="minor">
            <a:schemeClr val="lt1"/>
          </a:fontRef>
        </p:style>
        <p:txBody>
          <a:bodyPr>
            <a:noAutofit/>
          </a:bodyPr>
          <a:lstStyle/>
          <a:p>
            <a:pPr algn="ctr">
              <a:buNone/>
            </a:pPr>
            <a:r>
              <a:rPr lang="en-IN" sz="3200" b="1" dirty="0" smtClean="0">
                <a:solidFill>
                  <a:srgbClr val="FFFF00"/>
                </a:solidFill>
                <a:effectLst>
                  <a:outerShdw blurRad="38100" dist="38100" dir="2700000" algn="tl">
                    <a:srgbClr val="000000">
                      <a:alpha val="43137"/>
                    </a:srgbClr>
                  </a:outerShdw>
                </a:effectLst>
              </a:rPr>
              <a:t>WHY COMPANIES PREFER PYTHON?</a:t>
            </a:r>
            <a:endParaRPr lang="en-US" sz="2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428728" y="1357298"/>
            <a:ext cx="7429552" cy="5262979"/>
          </a:xfrm>
          <a:prstGeom prst="rect">
            <a:avLst/>
          </a:prstGeom>
        </p:spPr>
        <p:txBody>
          <a:bodyPr wrap="square">
            <a:spAutoFit/>
          </a:bodyPr>
          <a:lstStyle/>
          <a:p>
            <a:pPr algn="just"/>
            <a:r>
              <a:rPr lang="en-IN" sz="2800" b="1" dirty="0" smtClean="0">
                <a:solidFill>
                  <a:schemeClr val="bg1"/>
                </a:solidFill>
                <a:effectLst>
                  <a:outerShdw blurRad="38100" dist="38100" dir="2700000" algn="tl">
                    <a:srgbClr val="000000">
                      <a:alpha val="43137"/>
                    </a:srgbClr>
                  </a:outerShdw>
                </a:effectLst>
              </a:rPr>
              <a:t>The programmers of big companies use Python as it has created a mark for itself in the software development with characteristic features like:</a:t>
            </a:r>
          </a:p>
          <a:p>
            <a:pPr algn="just"/>
            <a:endParaRPr lang="en-IN" sz="2800" b="1" dirty="0" smtClean="0">
              <a:solidFill>
                <a:schemeClr val="bg1"/>
              </a:solidFill>
              <a:effectLst>
                <a:outerShdw blurRad="38100" dist="38100" dir="2700000" algn="tl">
                  <a:srgbClr val="000000">
                    <a:alpha val="43137"/>
                  </a:srgbClr>
                </a:outerShdw>
              </a:effectLst>
            </a:endParaRPr>
          </a:p>
          <a:p>
            <a:pPr>
              <a:buFont typeface="Wingdings" pitchFamily="2" charset="2"/>
              <a:buChar char="ü"/>
            </a:pPr>
            <a:r>
              <a:rPr lang="en-IN" sz="2800" b="1" dirty="0" smtClean="0">
                <a:solidFill>
                  <a:schemeClr val="bg1"/>
                </a:solidFill>
                <a:effectLst>
                  <a:outerShdw blurRad="38100" dist="38100" dir="2700000" algn="tl">
                    <a:srgbClr val="000000">
                      <a:alpha val="43137"/>
                    </a:srgbClr>
                  </a:outerShdw>
                </a:effectLst>
              </a:rPr>
              <a:t>Interactive</a:t>
            </a:r>
          </a:p>
          <a:p>
            <a:pPr>
              <a:buFont typeface="Wingdings" pitchFamily="2" charset="2"/>
              <a:buChar char="ü"/>
            </a:pPr>
            <a:r>
              <a:rPr lang="en-IN" sz="2800" b="1" dirty="0" smtClean="0">
                <a:solidFill>
                  <a:schemeClr val="bg1"/>
                </a:solidFill>
                <a:effectLst>
                  <a:outerShdw blurRad="38100" dist="38100" dir="2700000" algn="tl">
                    <a:srgbClr val="000000">
                      <a:alpha val="43137"/>
                    </a:srgbClr>
                  </a:outerShdw>
                </a:effectLst>
              </a:rPr>
              <a:t>Interpreted</a:t>
            </a:r>
          </a:p>
          <a:p>
            <a:pPr>
              <a:buFont typeface="Wingdings" pitchFamily="2" charset="2"/>
              <a:buChar char="ü"/>
            </a:pPr>
            <a:r>
              <a:rPr lang="en-IN" sz="2800" b="1" dirty="0" smtClean="0">
                <a:solidFill>
                  <a:schemeClr val="bg1"/>
                </a:solidFill>
                <a:effectLst>
                  <a:outerShdw blurRad="38100" dist="38100" dir="2700000" algn="tl">
                    <a:srgbClr val="000000">
                      <a:alpha val="43137"/>
                    </a:srgbClr>
                  </a:outerShdw>
                </a:effectLst>
              </a:rPr>
              <a:t>Modular</a:t>
            </a:r>
          </a:p>
          <a:p>
            <a:pPr>
              <a:buFont typeface="Wingdings" pitchFamily="2" charset="2"/>
              <a:buChar char="ü"/>
            </a:pPr>
            <a:r>
              <a:rPr lang="en-IN" sz="2800" b="1" dirty="0" smtClean="0">
                <a:solidFill>
                  <a:schemeClr val="bg1"/>
                </a:solidFill>
                <a:effectLst>
                  <a:outerShdw blurRad="38100" dist="38100" dir="2700000" algn="tl">
                    <a:srgbClr val="000000">
                      <a:alpha val="43137"/>
                    </a:srgbClr>
                  </a:outerShdw>
                </a:effectLst>
              </a:rPr>
              <a:t>Dynamic</a:t>
            </a:r>
          </a:p>
          <a:p>
            <a:pPr>
              <a:buFont typeface="Wingdings" pitchFamily="2" charset="2"/>
              <a:buChar char="ü"/>
            </a:pPr>
            <a:r>
              <a:rPr lang="en-IN" sz="2800" b="1" dirty="0" smtClean="0">
                <a:solidFill>
                  <a:schemeClr val="bg1"/>
                </a:solidFill>
                <a:effectLst>
                  <a:outerShdw blurRad="38100" dist="38100" dir="2700000" algn="tl">
                    <a:srgbClr val="000000">
                      <a:alpha val="43137"/>
                    </a:srgbClr>
                  </a:outerShdw>
                </a:effectLst>
              </a:rPr>
              <a:t>Object-oriented</a:t>
            </a:r>
          </a:p>
          <a:p>
            <a:pPr>
              <a:buFont typeface="Wingdings" pitchFamily="2" charset="2"/>
              <a:buChar char="ü"/>
            </a:pPr>
            <a:r>
              <a:rPr lang="en-IN" sz="2800" b="1" dirty="0" smtClean="0">
                <a:solidFill>
                  <a:schemeClr val="bg1"/>
                </a:solidFill>
                <a:effectLst>
                  <a:outerShdw blurRad="38100" dist="38100" dir="2700000" algn="tl">
                    <a:srgbClr val="000000">
                      <a:alpha val="43137"/>
                    </a:srgbClr>
                  </a:outerShdw>
                </a:effectLst>
              </a:rPr>
              <a:t>Portable</a:t>
            </a:r>
          </a:p>
          <a:p>
            <a:pPr>
              <a:buFont typeface="Wingdings" pitchFamily="2" charset="2"/>
              <a:buChar char="ü"/>
            </a:pPr>
            <a:r>
              <a:rPr lang="en-IN" sz="2800" b="1" dirty="0" smtClean="0">
                <a:solidFill>
                  <a:schemeClr val="bg1"/>
                </a:solidFill>
                <a:effectLst>
                  <a:outerShdw blurRad="38100" dist="38100" dir="2700000" algn="tl">
                    <a:srgbClr val="000000">
                      <a:alpha val="43137"/>
                    </a:srgbClr>
                  </a:outerShdw>
                </a:effectLst>
              </a:rPr>
              <a:t>High level</a:t>
            </a:r>
          </a:p>
          <a:p>
            <a:pPr>
              <a:buFont typeface="Wingdings" pitchFamily="2" charset="2"/>
              <a:buChar char="ü"/>
            </a:pPr>
            <a:r>
              <a:rPr lang="en-IN" sz="2800" b="1" dirty="0" smtClean="0">
                <a:solidFill>
                  <a:schemeClr val="bg1"/>
                </a:solidFill>
                <a:effectLst>
                  <a:outerShdw blurRad="38100" dist="38100" dir="2700000" algn="tl">
                    <a:srgbClr val="000000">
                      <a:alpha val="43137"/>
                    </a:srgbClr>
                  </a:outerShdw>
                </a:effectLst>
              </a:rPr>
              <a:t>Extensible in C++ &amp; C</a:t>
            </a:r>
          </a:p>
        </p:txBody>
      </p:sp>
      <p:sp>
        <p:nvSpPr>
          <p:cNvPr id="3" name="Content Placeholder 2"/>
          <p:cNvSpPr>
            <a:spLocks noGrp="1"/>
          </p:cNvSpPr>
          <p:nvPr>
            <p:ph idx="1"/>
          </p:nvPr>
        </p:nvSpPr>
        <p:spPr>
          <a:xfrm>
            <a:off x="1571604" y="285728"/>
            <a:ext cx="7000924" cy="642918"/>
          </a:xfrm>
        </p:spPr>
        <p:style>
          <a:lnRef idx="0">
            <a:schemeClr val="accent2"/>
          </a:lnRef>
          <a:fillRef idx="3">
            <a:schemeClr val="accent2"/>
          </a:fillRef>
          <a:effectRef idx="3">
            <a:schemeClr val="accent2"/>
          </a:effectRef>
          <a:fontRef idx="minor">
            <a:schemeClr val="lt1"/>
          </a:fontRef>
        </p:style>
        <p:txBody>
          <a:bodyPr>
            <a:noAutofit/>
          </a:bodyPr>
          <a:lstStyle/>
          <a:p>
            <a:pPr algn="ctr">
              <a:buNone/>
            </a:pPr>
            <a:r>
              <a:rPr lang="en-IN" sz="3200" b="1" dirty="0" smtClean="0">
                <a:solidFill>
                  <a:srgbClr val="FFFF00"/>
                </a:solidFill>
                <a:effectLst>
                  <a:outerShdw blurRad="38100" dist="38100" dir="2700000" algn="tl">
                    <a:srgbClr val="000000">
                      <a:alpha val="43137"/>
                    </a:srgbClr>
                  </a:outerShdw>
                </a:effectLst>
              </a:rPr>
              <a:t>WHY COMPANIES PREFER PYTHON?</a:t>
            </a:r>
            <a:endParaRPr lang="en-US" sz="2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428728" y="1357298"/>
            <a:ext cx="7429552" cy="4832092"/>
          </a:xfrm>
          <a:prstGeom prst="rect">
            <a:avLst/>
          </a:prstGeom>
        </p:spPr>
        <p:txBody>
          <a:bodyPr wrap="square">
            <a:spAutoFit/>
          </a:bodyPr>
          <a:lstStyle/>
          <a:p>
            <a:pPr algn="just"/>
            <a:r>
              <a:rPr lang="en-IN" sz="2800" b="1" dirty="0" smtClean="0">
                <a:solidFill>
                  <a:schemeClr val="bg1"/>
                </a:solidFill>
                <a:effectLst>
                  <a:outerShdw blurRad="38100" dist="38100" dir="2700000" algn="tl">
                    <a:srgbClr val="000000">
                      <a:alpha val="43137"/>
                    </a:srgbClr>
                  </a:outerShdw>
                </a:effectLst>
              </a:rPr>
              <a:t>The programmers of big companies use Python as it has created a mark for itself in the software development with characteristic features like:</a:t>
            </a:r>
          </a:p>
          <a:p>
            <a:pPr algn="just"/>
            <a:endParaRPr lang="en-IN" sz="2800" b="1" dirty="0" smtClean="0">
              <a:solidFill>
                <a:schemeClr val="bg1"/>
              </a:solidFill>
              <a:effectLst>
                <a:outerShdw blurRad="38100" dist="38100" dir="2700000" algn="tl">
                  <a:srgbClr val="000000">
                    <a:alpha val="43137"/>
                  </a:srgbClr>
                </a:outerShdw>
              </a:effectLst>
            </a:endParaRPr>
          </a:p>
          <a:p>
            <a:pPr>
              <a:buFont typeface="Wingdings" pitchFamily="2" charset="2"/>
              <a:buChar char="ü"/>
            </a:pPr>
            <a:r>
              <a:rPr lang="en-IN" sz="2800" b="1" dirty="0" smtClean="0">
                <a:solidFill>
                  <a:schemeClr val="bg1"/>
                </a:solidFill>
                <a:effectLst>
                  <a:outerShdw blurRad="38100" dist="38100" dir="2700000" algn="tl">
                    <a:srgbClr val="000000">
                      <a:alpha val="43137"/>
                    </a:srgbClr>
                  </a:outerShdw>
                </a:effectLst>
              </a:rPr>
              <a:t>Easy-to-learn </a:t>
            </a:r>
          </a:p>
          <a:p>
            <a:pPr>
              <a:buFont typeface="Wingdings" pitchFamily="2" charset="2"/>
              <a:buChar char="ü"/>
            </a:pPr>
            <a:r>
              <a:rPr lang="en-IN" sz="2800" b="1" dirty="0" smtClean="0">
                <a:solidFill>
                  <a:schemeClr val="bg1"/>
                </a:solidFill>
                <a:effectLst>
                  <a:outerShdw blurRad="38100" dist="38100" dir="2700000" algn="tl">
                    <a:srgbClr val="000000">
                      <a:alpha val="43137"/>
                    </a:srgbClr>
                  </a:outerShdw>
                </a:effectLst>
              </a:rPr>
              <a:t>Easy-to-read </a:t>
            </a:r>
          </a:p>
          <a:p>
            <a:pPr>
              <a:buFont typeface="Wingdings" pitchFamily="2" charset="2"/>
              <a:buChar char="ü"/>
            </a:pPr>
            <a:r>
              <a:rPr lang="en-IN" sz="2800" b="1" dirty="0" smtClean="0">
                <a:solidFill>
                  <a:schemeClr val="bg1"/>
                </a:solidFill>
                <a:effectLst>
                  <a:outerShdw blurRad="38100" dist="38100" dir="2700000" algn="tl">
                    <a:srgbClr val="000000">
                      <a:alpha val="43137"/>
                    </a:srgbClr>
                  </a:outerShdw>
                </a:effectLst>
              </a:rPr>
              <a:t>Easy-to-maintain </a:t>
            </a:r>
          </a:p>
          <a:p>
            <a:pPr>
              <a:buFont typeface="Wingdings" pitchFamily="2" charset="2"/>
              <a:buChar char="ü"/>
            </a:pPr>
            <a:r>
              <a:rPr lang="en-IN" sz="2800" b="1" dirty="0" smtClean="0">
                <a:solidFill>
                  <a:schemeClr val="bg1"/>
                </a:solidFill>
                <a:effectLst>
                  <a:outerShdw blurRad="38100" dist="38100" dir="2700000" algn="tl">
                    <a:srgbClr val="000000">
                      <a:alpha val="43137"/>
                    </a:srgbClr>
                  </a:outerShdw>
                </a:effectLst>
              </a:rPr>
              <a:t>Robust </a:t>
            </a:r>
          </a:p>
          <a:p>
            <a:pPr>
              <a:buFont typeface="Wingdings" pitchFamily="2" charset="2"/>
              <a:buChar char="ü"/>
            </a:pPr>
            <a:r>
              <a:rPr lang="en-IN" sz="2800" b="1" dirty="0" smtClean="0">
                <a:solidFill>
                  <a:schemeClr val="bg1"/>
                </a:solidFill>
                <a:effectLst>
                  <a:outerShdw blurRad="38100" dist="38100" dir="2700000" algn="tl">
                    <a:srgbClr val="000000">
                      <a:alpha val="43137"/>
                    </a:srgbClr>
                  </a:outerShdw>
                </a:effectLst>
              </a:rPr>
              <a:t>Effective as a Rapid Prototyping Tool </a:t>
            </a:r>
          </a:p>
          <a:p>
            <a:pPr>
              <a:buFont typeface="Wingdings" pitchFamily="2" charset="2"/>
              <a:buChar char="ü"/>
            </a:pPr>
            <a:r>
              <a:rPr lang="en-IN" sz="2800" b="1" dirty="0" smtClean="0">
                <a:solidFill>
                  <a:schemeClr val="bg1"/>
                </a:solidFill>
                <a:effectLst>
                  <a:outerShdw blurRad="38100" dist="38100" dir="2700000" algn="tl">
                    <a:srgbClr val="000000">
                      <a:alpha val="43137"/>
                    </a:srgbClr>
                  </a:outerShdw>
                </a:effectLst>
              </a:rPr>
              <a:t>A Memory Manager </a:t>
            </a:r>
          </a:p>
          <a:p>
            <a:pPr>
              <a:buFont typeface="Wingdings" pitchFamily="2" charset="2"/>
              <a:buChar char="ü"/>
            </a:pPr>
            <a:r>
              <a:rPr lang="en-IN" sz="2800" b="1" dirty="0" smtClean="0">
                <a:solidFill>
                  <a:schemeClr val="bg1"/>
                </a:solidFill>
                <a:effectLst>
                  <a:outerShdw blurRad="38100" dist="38100" dir="2700000" algn="tl">
                    <a:srgbClr val="000000">
                      <a:alpha val="43137"/>
                    </a:srgbClr>
                  </a:outerShdw>
                </a:effectLst>
              </a:rPr>
              <a:t>Interpreted and (Byte-) Compiled </a:t>
            </a:r>
          </a:p>
        </p:txBody>
      </p:sp>
      <p:sp>
        <p:nvSpPr>
          <p:cNvPr id="3" name="Content Placeholder 2"/>
          <p:cNvSpPr>
            <a:spLocks noGrp="1"/>
          </p:cNvSpPr>
          <p:nvPr>
            <p:ph idx="1"/>
          </p:nvPr>
        </p:nvSpPr>
        <p:spPr>
          <a:xfrm>
            <a:off x="1571604" y="285728"/>
            <a:ext cx="7000924" cy="642918"/>
          </a:xfrm>
        </p:spPr>
        <p:style>
          <a:lnRef idx="0">
            <a:schemeClr val="accent2"/>
          </a:lnRef>
          <a:fillRef idx="3">
            <a:schemeClr val="accent2"/>
          </a:fillRef>
          <a:effectRef idx="3">
            <a:schemeClr val="accent2"/>
          </a:effectRef>
          <a:fontRef idx="minor">
            <a:schemeClr val="lt1"/>
          </a:fontRef>
        </p:style>
        <p:txBody>
          <a:bodyPr>
            <a:noAutofit/>
          </a:bodyPr>
          <a:lstStyle/>
          <a:p>
            <a:pPr algn="ctr">
              <a:buNone/>
            </a:pPr>
            <a:r>
              <a:rPr lang="en-IN" sz="3200" b="1" dirty="0" smtClean="0">
                <a:solidFill>
                  <a:srgbClr val="FFFF00"/>
                </a:solidFill>
                <a:effectLst>
                  <a:outerShdw blurRad="38100" dist="38100" dir="2700000" algn="tl">
                    <a:srgbClr val="000000">
                      <a:alpha val="43137"/>
                    </a:srgbClr>
                  </a:outerShdw>
                </a:effectLst>
              </a:rPr>
              <a:t>WHY COMPANIES PREFER PYTHON?</a:t>
            </a:r>
            <a:endParaRPr lang="en-US" sz="2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7356" y="3071810"/>
            <a:ext cx="7000924" cy="642918"/>
          </a:xfrm>
        </p:spPr>
        <p:style>
          <a:lnRef idx="0">
            <a:schemeClr val="accent2"/>
          </a:lnRef>
          <a:fillRef idx="3">
            <a:schemeClr val="accent2"/>
          </a:fillRef>
          <a:effectRef idx="3">
            <a:schemeClr val="accent2"/>
          </a:effectRef>
          <a:fontRef idx="minor">
            <a:schemeClr val="lt1"/>
          </a:fontRef>
        </p:style>
        <p:txBody>
          <a:bodyPr>
            <a:noAutofit/>
          </a:bodyPr>
          <a:lstStyle/>
          <a:p>
            <a:pPr algn="ctr">
              <a:buNone/>
            </a:pPr>
            <a:r>
              <a:rPr lang="en-IN" sz="3200" b="1" dirty="0" smtClean="0">
                <a:solidFill>
                  <a:srgbClr val="FFFF00"/>
                </a:solidFill>
                <a:effectLst>
                  <a:outerShdw blurRad="38100" dist="38100" dir="2700000" algn="tl">
                    <a:srgbClr val="000000">
                      <a:alpha val="43137"/>
                    </a:srgbClr>
                  </a:outerShdw>
                </a:effectLst>
              </a:rPr>
              <a:t>COMPANIES  USING PYTHON</a:t>
            </a:r>
            <a:endParaRPr lang="en-US" sz="2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7" name="Picture 3" descr="C:\Users\Sainik\Desktop\Python_logo-large.png"/>
          <p:cNvPicPr>
            <a:picLocks noChangeAspect="1" noChangeArrowheads="1"/>
          </p:cNvPicPr>
          <p:nvPr/>
        </p:nvPicPr>
        <p:blipFill>
          <a:blip r:embed="rId3" cstate="print"/>
          <a:srcRect/>
          <a:stretch>
            <a:fillRect/>
          </a:stretch>
        </p:blipFill>
        <p:spPr bwMode="auto">
          <a:xfrm>
            <a:off x="2428860" y="500042"/>
            <a:ext cx="5249617" cy="3947975"/>
          </a:xfrm>
          <a:prstGeom prst="rect">
            <a:avLst/>
          </a:prstGeom>
          <a:noFill/>
        </p:spPr>
      </p:pic>
      <p:sp>
        <p:nvSpPr>
          <p:cNvPr id="7" name="Title 1"/>
          <p:cNvSpPr>
            <a:spLocks noGrp="1"/>
          </p:cNvSpPr>
          <p:nvPr>
            <p:ph type="title"/>
          </p:nvPr>
        </p:nvSpPr>
        <p:spPr>
          <a:xfrm>
            <a:off x="1000100" y="4572008"/>
            <a:ext cx="7715304" cy="1500198"/>
          </a:xfrm>
        </p:spPr>
        <p:txBody>
          <a:bodyPr>
            <a:noAutofit/>
          </a:bodyPr>
          <a:lstStyle/>
          <a:p>
            <a:pPr algn="ctr"/>
            <a:r>
              <a:rPr lang="en-US" sz="4000" b="1" u="sng" dirty="0" smtClean="0">
                <a:solidFill>
                  <a:srgbClr val="FFFF00"/>
                </a:solidFill>
                <a:effectLst>
                  <a:outerShdw blurRad="38100" dist="38100" dir="2700000" algn="tl">
                    <a:srgbClr val="000000">
                      <a:alpha val="43137"/>
                    </a:srgbClr>
                  </a:outerShdw>
                </a:effectLst>
              </a:rPr>
              <a:t>CHAPTER 1</a:t>
            </a:r>
            <a:br>
              <a:rPr lang="en-US" sz="4000" b="1" u="sng" dirty="0" smtClean="0">
                <a:solidFill>
                  <a:srgbClr val="FFFF00"/>
                </a:solidFill>
                <a:effectLst>
                  <a:outerShdw blurRad="38100" dist="38100" dir="2700000" algn="tl">
                    <a:srgbClr val="000000">
                      <a:alpha val="43137"/>
                    </a:srgbClr>
                  </a:outerShdw>
                </a:effectLst>
              </a:rPr>
            </a:br>
            <a:r>
              <a:rPr lang="en-US" sz="4000" b="1" u="sng" dirty="0" smtClean="0">
                <a:solidFill>
                  <a:srgbClr val="FFFF00"/>
                </a:solidFill>
                <a:effectLst>
                  <a:outerShdw blurRad="38100" dist="38100" dir="2700000" algn="tl">
                    <a:srgbClr val="000000">
                      <a:alpha val="43137"/>
                    </a:srgbClr>
                  </a:outerShdw>
                </a:effectLst>
              </a:rPr>
              <a:t>GETTING STARTED WITH PYTHON</a:t>
            </a:r>
            <a:endParaRPr lang="en-US" sz="4000" b="1" u="sng"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5918" y="357166"/>
            <a:ext cx="7000924" cy="642918"/>
          </a:xfrm>
        </p:spPr>
        <p:style>
          <a:lnRef idx="0">
            <a:schemeClr val="accent2"/>
          </a:lnRef>
          <a:fillRef idx="3">
            <a:schemeClr val="accent2"/>
          </a:fillRef>
          <a:effectRef idx="3">
            <a:schemeClr val="accent2"/>
          </a:effectRef>
          <a:fontRef idx="minor">
            <a:schemeClr val="lt1"/>
          </a:fontRef>
        </p:style>
        <p:txBody>
          <a:bodyPr>
            <a:noAutofit/>
          </a:bodyPr>
          <a:lstStyle/>
          <a:p>
            <a:pPr algn="ctr">
              <a:buNone/>
            </a:pPr>
            <a:r>
              <a:rPr lang="en-IN" sz="3200" b="1" dirty="0" smtClean="0">
                <a:solidFill>
                  <a:srgbClr val="FFFF00"/>
                </a:solidFill>
                <a:effectLst>
                  <a:outerShdw blurRad="38100" dist="38100" dir="2700000" algn="tl">
                    <a:srgbClr val="000000">
                      <a:alpha val="43137"/>
                    </a:srgbClr>
                  </a:outerShdw>
                </a:effectLst>
              </a:rPr>
              <a:t>COMPANIES  USING PYTHON</a:t>
            </a:r>
            <a:endParaRPr lang="en-US" sz="2000" b="1" dirty="0">
              <a:solidFill>
                <a:srgbClr val="FFFF00"/>
              </a:solidFill>
              <a:effectLst>
                <a:outerShdw blurRad="38100" dist="38100" dir="2700000" algn="tl">
                  <a:srgbClr val="000000">
                    <a:alpha val="43137"/>
                  </a:srgbClr>
                </a:outerShdw>
              </a:effectLst>
            </a:endParaRPr>
          </a:p>
        </p:txBody>
      </p:sp>
      <p:pic>
        <p:nvPicPr>
          <p:cNvPr id="2050" name="Picture 2" descr="C:\Users\Sainik\Desktop\python-programming-essentials-m2-introduction-to-python-6-638.jpg"/>
          <p:cNvPicPr>
            <a:picLocks noChangeAspect="1" noChangeArrowheads="1"/>
          </p:cNvPicPr>
          <p:nvPr/>
        </p:nvPicPr>
        <p:blipFill>
          <a:blip r:embed="rId3" cstate="print"/>
          <a:srcRect b="5988"/>
          <a:stretch>
            <a:fillRect/>
          </a:stretch>
        </p:blipFill>
        <p:spPr bwMode="auto">
          <a:xfrm>
            <a:off x="2071670" y="1928802"/>
            <a:ext cx="6076950" cy="3214710"/>
          </a:xfrm>
          <a:prstGeom prst="rect">
            <a:avLst/>
          </a:prstGeom>
          <a:ln>
            <a:noFill/>
          </a:ln>
          <a:effectLst>
            <a:softEdge rad="112500"/>
          </a:effectLst>
        </p:spPr>
      </p:pic>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5918" y="357166"/>
            <a:ext cx="7000924" cy="642918"/>
          </a:xfrm>
        </p:spPr>
        <p:style>
          <a:lnRef idx="0">
            <a:schemeClr val="accent2"/>
          </a:lnRef>
          <a:fillRef idx="3">
            <a:schemeClr val="accent2"/>
          </a:fillRef>
          <a:effectRef idx="3">
            <a:schemeClr val="accent2"/>
          </a:effectRef>
          <a:fontRef idx="minor">
            <a:schemeClr val="lt1"/>
          </a:fontRef>
        </p:style>
        <p:txBody>
          <a:bodyPr>
            <a:noAutofit/>
          </a:bodyPr>
          <a:lstStyle/>
          <a:p>
            <a:pPr algn="ctr">
              <a:buNone/>
            </a:pPr>
            <a:r>
              <a:rPr lang="en-IN" sz="3200" b="1" dirty="0" smtClean="0">
                <a:solidFill>
                  <a:srgbClr val="FFFF00"/>
                </a:solidFill>
                <a:effectLst>
                  <a:outerShdw blurRad="38100" dist="38100" dir="2700000" algn="tl">
                    <a:srgbClr val="000000">
                      <a:alpha val="43137"/>
                    </a:srgbClr>
                  </a:outerShdw>
                </a:effectLst>
              </a:rPr>
              <a:t>COMPANIES  USING PYTHON</a:t>
            </a:r>
            <a:endParaRPr lang="en-US" sz="2000" b="1" dirty="0">
              <a:solidFill>
                <a:srgbClr val="FFFF00"/>
              </a:solidFill>
              <a:effectLst>
                <a:outerShdw blurRad="38100" dist="38100" dir="2700000" algn="tl">
                  <a:srgbClr val="000000">
                    <a:alpha val="43137"/>
                  </a:srgbClr>
                </a:outerShdw>
              </a:effectLst>
            </a:endParaRPr>
          </a:p>
        </p:txBody>
      </p:sp>
      <p:pic>
        <p:nvPicPr>
          <p:cNvPr id="3074" name="Picture 2" descr="C:\Users\Sainik\Desktop\why-learn-python-in-2017-5-638.jpg"/>
          <p:cNvPicPr>
            <a:picLocks noChangeAspect="1" noChangeArrowheads="1"/>
          </p:cNvPicPr>
          <p:nvPr/>
        </p:nvPicPr>
        <p:blipFill>
          <a:blip r:embed="rId3" cstate="print"/>
          <a:srcRect/>
          <a:stretch>
            <a:fillRect/>
          </a:stretch>
        </p:blipFill>
        <p:spPr bwMode="auto">
          <a:xfrm>
            <a:off x="2071670" y="1928802"/>
            <a:ext cx="6076950" cy="3419475"/>
          </a:xfrm>
          <a:prstGeom prst="rect">
            <a:avLst/>
          </a:prstGeom>
          <a:ln>
            <a:noFill/>
          </a:ln>
          <a:effectLst>
            <a:softEdge rad="112500"/>
          </a:effectLst>
        </p:spPr>
      </p:pic>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5918" y="357166"/>
            <a:ext cx="7000924" cy="642918"/>
          </a:xfrm>
        </p:spPr>
        <p:style>
          <a:lnRef idx="0">
            <a:schemeClr val="accent2"/>
          </a:lnRef>
          <a:fillRef idx="3">
            <a:schemeClr val="accent2"/>
          </a:fillRef>
          <a:effectRef idx="3">
            <a:schemeClr val="accent2"/>
          </a:effectRef>
          <a:fontRef idx="minor">
            <a:schemeClr val="lt1"/>
          </a:fontRef>
        </p:style>
        <p:txBody>
          <a:bodyPr>
            <a:noAutofit/>
          </a:bodyPr>
          <a:lstStyle/>
          <a:p>
            <a:pPr algn="ctr">
              <a:buNone/>
            </a:pPr>
            <a:r>
              <a:rPr lang="en-IN" sz="3200" b="1" dirty="0" smtClean="0">
                <a:solidFill>
                  <a:srgbClr val="FFFF00"/>
                </a:solidFill>
                <a:effectLst>
                  <a:outerShdw blurRad="38100" dist="38100" dir="2700000" algn="tl">
                    <a:srgbClr val="000000">
                      <a:alpha val="43137"/>
                    </a:srgbClr>
                  </a:outerShdw>
                </a:effectLst>
              </a:rPr>
              <a:t>COMPANIES  USING PYTHON</a:t>
            </a:r>
            <a:endParaRPr lang="en-US" sz="2000" b="1" dirty="0">
              <a:solidFill>
                <a:srgbClr val="FFFF00"/>
              </a:solidFill>
              <a:effectLst>
                <a:outerShdw blurRad="38100" dist="38100" dir="2700000" algn="tl">
                  <a:srgbClr val="000000">
                    <a:alpha val="43137"/>
                  </a:srgbClr>
                </a:outerShdw>
              </a:effectLst>
            </a:endParaRPr>
          </a:p>
        </p:txBody>
      </p:sp>
      <p:pic>
        <p:nvPicPr>
          <p:cNvPr id="4098" name="Picture 2" descr="C:\Users\Sainik\Desktop\Companies-using-Python.jpg"/>
          <p:cNvPicPr>
            <a:picLocks noChangeAspect="1" noChangeArrowheads="1"/>
          </p:cNvPicPr>
          <p:nvPr/>
        </p:nvPicPr>
        <p:blipFill>
          <a:blip r:embed="rId3" cstate="print"/>
          <a:srcRect/>
          <a:stretch>
            <a:fillRect/>
          </a:stretch>
        </p:blipFill>
        <p:spPr bwMode="auto">
          <a:xfrm>
            <a:off x="2428860" y="1142984"/>
            <a:ext cx="5357850" cy="5357850"/>
          </a:xfrm>
          <a:prstGeom prst="rect">
            <a:avLst/>
          </a:prstGeom>
          <a:ln>
            <a:noFill/>
          </a:ln>
          <a:effectLst>
            <a:softEdge rad="112500"/>
          </a:effectLst>
        </p:spPr>
      </p:pic>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5918" y="357166"/>
            <a:ext cx="7000924" cy="642918"/>
          </a:xfrm>
        </p:spPr>
        <p:style>
          <a:lnRef idx="0">
            <a:schemeClr val="accent2"/>
          </a:lnRef>
          <a:fillRef idx="3">
            <a:schemeClr val="accent2"/>
          </a:fillRef>
          <a:effectRef idx="3">
            <a:schemeClr val="accent2"/>
          </a:effectRef>
          <a:fontRef idx="minor">
            <a:schemeClr val="lt1"/>
          </a:fontRef>
        </p:style>
        <p:txBody>
          <a:bodyPr>
            <a:noAutofit/>
          </a:bodyPr>
          <a:lstStyle/>
          <a:p>
            <a:pPr algn="ctr">
              <a:buNone/>
            </a:pPr>
            <a:r>
              <a:rPr lang="en-IN" sz="3200" b="1" dirty="0" smtClean="0">
                <a:solidFill>
                  <a:srgbClr val="FFFF00"/>
                </a:solidFill>
                <a:effectLst>
                  <a:outerShdw blurRad="38100" dist="38100" dir="2700000" algn="tl">
                    <a:srgbClr val="000000">
                      <a:alpha val="43137"/>
                    </a:srgbClr>
                  </a:outerShdw>
                </a:effectLst>
              </a:rPr>
              <a:t>COMPANIES  USING PYTHON</a:t>
            </a:r>
            <a:endParaRPr lang="en-US" sz="2000" b="1" dirty="0">
              <a:solidFill>
                <a:srgbClr val="FFFF00"/>
              </a:solidFill>
              <a:effectLst>
                <a:outerShdw blurRad="38100" dist="38100" dir="2700000" algn="tl">
                  <a:srgbClr val="000000">
                    <a:alpha val="43137"/>
                  </a:srgbClr>
                </a:outerShdw>
              </a:effectLst>
            </a:endParaRPr>
          </a:p>
        </p:txBody>
      </p:sp>
      <p:pic>
        <p:nvPicPr>
          <p:cNvPr id="5122" name="Picture 2" descr="C:\Users\Sainik\Desktop\C6R7gUfUsAA1xMv.jpg"/>
          <p:cNvPicPr>
            <a:picLocks noChangeAspect="1" noChangeArrowheads="1"/>
          </p:cNvPicPr>
          <p:nvPr/>
        </p:nvPicPr>
        <p:blipFill>
          <a:blip r:embed="rId3" cstate="print"/>
          <a:srcRect t="26398"/>
          <a:stretch>
            <a:fillRect/>
          </a:stretch>
        </p:blipFill>
        <p:spPr bwMode="auto">
          <a:xfrm>
            <a:off x="2285984" y="1142983"/>
            <a:ext cx="6000792" cy="5524065"/>
          </a:xfrm>
          <a:prstGeom prst="rect">
            <a:avLst/>
          </a:prstGeom>
          <a:ln>
            <a:noFill/>
          </a:ln>
          <a:effectLst>
            <a:softEdge rad="112500"/>
          </a:effectLst>
        </p:spPr>
      </p:pic>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285852" y="3286124"/>
            <a:ext cx="7786742" cy="785818"/>
          </a:xfrm>
        </p:spPr>
        <p:txBody>
          <a:bodyPr>
            <a:normAutofit/>
          </a:bodyPr>
          <a:lstStyle/>
          <a:p>
            <a:pPr marL="514350" indent="-514350" algn="ctr"/>
            <a:r>
              <a:rPr lang="en-IN" b="1" u="sng" dirty="0" smtClean="0">
                <a:solidFill>
                  <a:srgbClr val="FFFF00"/>
                </a:solidFill>
                <a:effectLst>
                  <a:outerShdw blurRad="38100" dist="38100" dir="2700000" algn="tl">
                    <a:srgbClr val="000000">
                      <a:alpha val="43137"/>
                    </a:srgbClr>
                  </a:outerShdw>
                </a:effectLst>
              </a:rPr>
              <a:t>PYTHON ADVANTAGES  - PLUS POINTS</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u="sng" dirty="0" smtClean="0">
                <a:solidFill>
                  <a:srgbClr val="FFFF00"/>
                </a:solidFill>
                <a:effectLst>
                  <a:outerShdw blurRad="38100" dist="38100" dir="2700000" algn="tl">
                    <a:srgbClr val="000000">
                      <a:alpha val="43137"/>
                    </a:srgbClr>
                  </a:outerShdw>
                </a:effectLst>
              </a:rPr>
              <a:t>PYTHON ADVANTAGES  - PLUS POINTS</a:t>
            </a:r>
          </a:p>
        </p:txBody>
      </p:sp>
      <p:sp>
        <p:nvSpPr>
          <p:cNvPr id="9" name="Content Placeholder 2"/>
          <p:cNvSpPr>
            <a:spLocks noGrp="1"/>
          </p:cNvSpPr>
          <p:nvPr>
            <p:ph idx="1"/>
          </p:nvPr>
        </p:nvSpPr>
        <p:spPr>
          <a:xfrm>
            <a:off x="1285852" y="1285860"/>
            <a:ext cx="7643866" cy="5072098"/>
          </a:xfrm>
        </p:spPr>
        <p:txBody>
          <a:bodyPr>
            <a:noAutofit/>
          </a:bodyPr>
          <a:lstStyle/>
          <a:p>
            <a:pPr>
              <a:buNone/>
            </a:pPr>
            <a:endParaRPr lang="en-US" sz="3200" b="1" dirty="0" smtClean="0">
              <a:effectLst>
                <a:outerShdw blurRad="38100" dist="38100" dir="2700000" algn="tl">
                  <a:srgbClr val="000000">
                    <a:alpha val="43137"/>
                  </a:srgbClr>
                </a:outerShdw>
              </a:effectLst>
            </a:endParaRPr>
          </a:p>
          <a:p>
            <a:pPr algn="just">
              <a:buNone/>
            </a:pPr>
            <a:r>
              <a:rPr lang="en-IN" sz="3200" b="1" dirty="0" smtClean="0">
                <a:effectLst>
                  <a:outerShdw blurRad="38100" dist="38100" dir="2700000" algn="tl">
                    <a:srgbClr val="000000">
                      <a:alpha val="43137"/>
                    </a:srgbClr>
                  </a:outerShdw>
                </a:effectLst>
              </a:rPr>
              <a:t>		01. 	Easy to Use.</a:t>
            </a:r>
          </a:p>
          <a:p>
            <a:pPr algn="just">
              <a:buNone/>
            </a:pPr>
            <a:r>
              <a:rPr lang="en-IN" sz="3200" b="1" dirty="0" smtClean="0">
                <a:effectLst>
                  <a:outerShdw blurRad="38100" dist="38100" dir="2700000" algn="tl">
                    <a:srgbClr val="000000">
                      <a:alpha val="43137"/>
                    </a:srgbClr>
                  </a:outerShdw>
                </a:effectLst>
              </a:rPr>
              <a:t>		02.	Expressive Language.</a:t>
            </a:r>
          </a:p>
          <a:p>
            <a:pPr algn="just">
              <a:buNone/>
            </a:pPr>
            <a:r>
              <a:rPr lang="en-IN" sz="3200" b="1" dirty="0" smtClean="0">
                <a:effectLst>
                  <a:outerShdw blurRad="38100" dist="38100" dir="2700000" algn="tl">
                    <a:srgbClr val="000000">
                      <a:alpha val="43137"/>
                    </a:srgbClr>
                  </a:outerShdw>
                </a:effectLst>
              </a:rPr>
              <a:t>		03.	Interpreted Language.</a:t>
            </a:r>
          </a:p>
          <a:p>
            <a:pPr algn="just">
              <a:buNone/>
            </a:pPr>
            <a:r>
              <a:rPr lang="en-IN" sz="3200" b="1" dirty="0" smtClean="0">
                <a:effectLst>
                  <a:outerShdw blurRad="38100" dist="38100" dir="2700000" algn="tl">
                    <a:srgbClr val="000000">
                      <a:alpha val="43137"/>
                    </a:srgbClr>
                  </a:outerShdw>
                </a:effectLst>
              </a:rPr>
              <a:t>		04.	Its Completeness.</a:t>
            </a:r>
          </a:p>
          <a:p>
            <a:pPr algn="just">
              <a:buNone/>
            </a:pPr>
            <a:r>
              <a:rPr lang="en-IN" sz="3200" b="1" dirty="0" smtClean="0">
                <a:effectLst>
                  <a:outerShdw blurRad="38100" dist="38100" dir="2700000" algn="tl">
                    <a:srgbClr val="000000">
                      <a:alpha val="43137"/>
                    </a:srgbClr>
                  </a:outerShdw>
                </a:effectLst>
              </a:rPr>
              <a:t>		05.	Cross Plat Form Language.</a:t>
            </a:r>
          </a:p>
          <a:p>
            <a:pPr algn="just">
              <a:buNone/>
            </a:pPr>
            <a:r>
              <a:rPr lang="en-IN" sz="3200" b="1" dirty="0" smtClean="0">
                <a:effectLst>
                  <a:outerShdw blurRad="38100" dist="38100" dir="2700000" algn="tl">
                    <a:srgbClr val="000000">
                      <a:alpha val="43137"/>
                    </a:srgbClr>
                  </a:outerShdw>
                </a:effectLst>
              </a:rPr>
              <a:t>		06.	Free and Open Source.</a:t>
            </a:r>
          </a:p>
          <a:p>
            <a:pPr algn="just">
              <a:buNone/>
            </a:pPr>
            <a:r>
              <a:rPr lang="en-IN" sz="3200" b="1" dirty="0" smtClean="0">
                <a:effectLst>
                  <a:outerShdw blurRad="38100" dist="38100" dir="2700000" algn="tl">
                    <a:srgbClr val="000000">
                      <a:alpha val="43137"/>
                    </a:srgbClr>
                  </a:outerShdw>
                </a:effectLst>
              </a:rPr>
              <a:t>		07.	Variety of Usage/Applications.</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u="sng" dirty="0" smtClean="0">
                <a:solidFill>
                  <a:srgbClr val="FFFF00"/>
                </a:solidFill>
                <a:effectLst>
                  <a:outerShdw blurRad="38100" dist="38100" dir="2700000" algn="tl">
                    <a:srgbClr val="000000">
                      <a:alpha val="43137"/>
                    </a:srgbClr>
                  </a:outerShdw>
                </a:effectLst>
              </a:rPr>
              <a:t>PYTHON ADVANTAGES  - PLUS POINTS</a:t>
            </a:r>
          </a:p>
        </p:txBody>
      </p:sp>
      <p:sp>
        <p:nvSpPr>
          <p:cNvPr id="9" name="Content Placeholder 2"/>
          <p:cNvSpPr>
            <a:spLocks noGrp="1"/>
          </p:cNvSpPr>
          <p:nvPr>
            <p:ph idx="1"/>
          </p:nvPr>
        </p:nvSpPr>
        <p:spPr>
          <a:xfrm>
            <a:off x="1285852" y="1285860"/>
            <a:ext cx="7643866" cy="5072098"/>
          </a:xfrm>
        </p:spPr>
        <p:txBody>
          <a:bodyPr>
            <a:noAutofit/>
          </a:bodyPr>
          <a:lstStyle/>
          <a:p>
            <a:pPr>
              <a:buNone/>
            </a:pPr>
            <a:endParaRPr lang="en-US" sz="3200" b="1" dirty="0" smtClean="0">
              <a:effectLst>
                <a:outerShdw blurRad="38100" dist="38100" dir="2700000" algn="tl">
                  <a:srgbClr val="000000">
                    <a:alpha val="43137"/>
                  </a:srgbClr>
                </a:outerShdw>
              </a:effectLst>
            </a:endParaRPr>
          </a:p>
          <a:p>
            <a:pPr>
              <a:buNone/>
            </a:pPr>
            <a:r>
              <a:rPr lang="en-IN" sz="3200" b="1" dirty="0" smtClean="0">
                <a:effectLst>
                  <a:outerShdw blurRad="38100" dist="38100" dir="2700000" algn="tl">
                    <a:srgbClr val="000000">
                      <a:alpha val="43137"/>
                    </a:srgbClr>
                  </a:outerShdw>
                </a:effectLst>
              </a:rPr>
              <a:t>		08.	Interactive.</a:t>
            </a:r>
          </a:p>
          <a:p>
            <a:pPr>
              <a:buNone/>
            </a:pPr>
            <a:r>
              <a:rPr lang="en-IN" sz="3200" b="1" dirty="0" smtClean="0">
                <a:effectLst>
                  <a:outerShdw blurRad="38100" dist="38100" dir="2700000" algn="tl">
                    <a:srgbClr val="000000">
                      <a:alpha val="43137"/>
                    </a:srgbClr>
                  </a:outerShdw>
                </a:effectLst>
              </a:rPr>
              <a:t>		09.	Modular.</a:t>
            </a:r>
          </a:p>
          <a:p>
            <a:pPr>
              <a:buNone/>
            </a:pPr>
            <a:r>
              <a:rPr lang="en-IN" sz="3200" b="1" dirty="0" smtClean="0">
                <a:effectLst>
                  <a:outerShdw blurRad="38100" dist="38100" dir="2700000" algn="tl">
                    <a:srgbClr val="000000">
                      <a:alpha val="43137"/>
                    </a:srgbClr>
                  </a:outerShdw>
                </a:effectLst>
              </a:rPr>
              <a:t>		10.	Dynamic.</a:t>
            </a:r>
          </a:p>
          <a:p>
            <a:pPr>
              <a:buNone/>
            </a:pPr>
            <a:r>
              <a:rPr lang="en-IN" sz="3200" b="1" dirty="0" smtClean="0">
                <a:effectLst>
                  <a:outerShdw blurRad="38100" dist="38100" dir="2700000" algn="tl">
                    <a:srgbClr val="000000">
                      <a:alpha val="43137"/>
                    </a:srgbClr>
                  </a:outerShdw>
                </a:effectLst>
              </a:rPr>
              <a:t>		11.	Object-oriented.</a:t>
            </a:r>
          </a:p>
          <a:p>
            <a:pPr>
              <a:buNone/>
            </a:pPr>
            <a:r>
              <a:rPr lang="en-IN" sz="3200" b="1" dirty="0" smtClean="0">
                <a:effectLst>
                  <a:outerShdw blurRad="38100" dist="38100" dir="2700000" algn="tl">
                    <a:srgbClr val="000000">
                      <a:alpha val="43137"/>
                    </a:srgbClr>
                  </a:outerShdw>
                </a:effectLst>
              </a:rPr>
              <a:t>		12.	Portable.</a:t>
            </a:r>
          </a:p>
          <a:p>
            <a:pPr>
              <a:buNone/>
            </a:pPr>
            <a:r>
              <a:rPr lang="en-IN" sz="3200" b="1" dirty="0" smtClean="0">
                <a:effectLst>
                  <a:outerShdw blurRad="38100" dist="38100" dir="2700000" algn="tl">
                    <a:srgbClr val="000000">
                      <a:alpha val="43137"/>
                    </a:srgbClr>
                  </a:outerShdw>
                </a:effectLst>
              </a:rPr>
              <a:t>		13.	High level.</a:t>
            </a:r>
          </a:p>
          <a:p>
            <a:pPr>
              <a:buNone/>
            </a:pPr>
            <a:r>
              <a:rPr lang="en-IN" sz="3200" b="1" dirty="0" smtClean="0">
                <a:effectLst>
                  <a:outerShdw blurRad="38100" dist="38100" dir="2700000" algn="tl">
                    <a:srgbClr val="000000">
                      <a:alpha val="43137"/>
                    </a:srgbClr>
                  </a:outerShdw>
                </a:effectLst>
              </a:rPr>
              <a:t>		14.	Extensible in C++ &amp; C.</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u="sng" dirty="0" smtClean="0">
                <a:solidFill>
                  <a:srgbClr val="FFFF00"/>
                </a:solidFill>
                <a:effectLst>
                  <a:outerShdw blurRad="38100" dist="38100" dir="2700000" algn="tl">
                    <a:srgbClr val="000000">
                      <a:alpha val="43137"/>
                    </a:srgbClr>
                  </a:outerShdw>
                </a:effectLst>
              </a:rPr>
              <a:t>PYTHON ADVANTAGES  - PLUS POINTS</a:t>
            </a:r>
          </a:p>
        </p:txBody>
      </p:sp>
      <p:sp>
        <p:nvSpPr>
          <p:cNvPr id="9" name="Content Placeholder 2"/>
          <p:cNvSpPr>
            <a:spLocks noGrp="1"/>
          </p:cNvSpPr>
          <p:nvPr>
            <p:ph idx="1"/>
          </p:nvPr>
        </p:nvSpPr>
        <p:spPr>
          <a:xfrm>
            <a:off x="785786" y="1285860"/>
            <a:ext cx="8215338" cy="5072098"/>
          </a:xfrm>
        </p:spPr>
        <p:txBody>
          <a:bodyPr>
            <a:noAutofit/>
          </a:bodyPr>
          <a:lstStyle/>
          <a:p>
            <a:pPr>
              <a:buNone/>
            </a:pPr>
            <a:endParaRPr lang="en-US" sz="3200" b="1" dirty="0" smtClean="0">
              <a:effectLst>
                <a:outerShdw blurRad="38100" dist="38100" dir="2700000" algn="tl">
                  <a:srgbClr val="000000">
                    <a:alpha val="43137"/>
                  </a:srgbClr>
                </a:outerShdw>
              </a:effectLst>
            </a:endParaRPr>
          </a:p>
          <a:p>
            <a:pPr>
              <a:buNone/>
            </a:pPr>
            <a:r>
              <a:rPr lang="en-IN" sz="3200" b="1" dirty="0" smtClean="0">
                <a:effectLst>
                  <a:outerShdw blurRad="38100" dist="38100" dir="2700000" algn="tl">
                    <a:srgbClr val="000000">
                      <a:alpha val="43137"/>
                    </a:srgbClr>
                  </a:outerShdw>
                </a:effectLst>
              </a:rPr>
              <a:t>		15.	Easy-to-learn .</a:t>
            </a:r>
          </a:p>
          <a:p>
            <a:pPr>
              <a:buNone/>
            </a:pPr>
            <a:r>
              <a:rPr lang="en-IN" sz="3200" b="1" dirty="0" smtClean="0">
                <a:effectLst>
                  <a:outerShdw blurRad="38100" dist="38100" dir="2700000" algn="tl">
                    <a:srgbClr val="000000">
                      <a:alpha val="43137"/>
                    </a:srgbClr>
                  </a:outerShdw>
                </a:effectLst>
              </a:rPr>
              <a:t>		16.	Easy-to-read.</a:t>
            </a:r>
          </a:p>
          <a:p>
            <a:pPr>
              <a:buNone/>
            </a:pPr>
            <a:r>
              <a:rPr lang="en-IN" sz="3200" b="1" dirty="0" smtClean="0">
                <a:effectLst>
                  <a:outerShdw blurRad="38100" dist="38100" dir="2700000" algn="tl">
                    <a:srgbClr val="000000">
                      <a:alpha val="43137"/>
                    </a:srgbClr>
                  </a:outerShdw>
                </a:effectLst>
              </a:rPr>
              <a:t>		17.	Easy-to-maintain.</a:t>
            </a:r>
          </a:p>
          <a:p>
            <a:pPr>
              <a:buNone/>
            </a:pPr>
            <a:r>
              <a:rPr lang="en-IN" sz="3200" b="1" dirty="0" smtClean="0">
                <a:effectLst>
                  <a:outerShdw blurRad="38100" dist="38100" dir="2700000" algn="tl">
                    <a:srgbClr val="000000">
                      <a:alpha val="43137"/>
                    </a:srgbClr>
                  </a:outerShdw>
                </a:effectLst>
              </a:rPr>
              <a:t>		18.	Robust.</a:t>
            </a:r>
          </a:p>
          <a:p>
            <a:pPr>
              <a:buNone/>
            </a:pPr>
            <a:r>
              <a:rPr lang="en-IN" sz="3200" b="1" dirty="0" smtClean="0">
                <a:effectLst>
                  <a:outerShdw blurRad="38100" dist="38100" dir="2700000" algn="tl">
                    <a:srgbClr val="000000">
                      <a:alpha val="43137"/>
                    </a:srgbClr>
                  </a:outerShdw>
                </a:effectLst>
              </a:rPr>
              <a:t>		19.	Effective as a Rapid Prototyping Tool </a:t>
            </a:r>
          </a:p>
          <a:p>
            <a:pPr>
              <a:buNone/>
            </a:pPr>
            <a:r>
              <a:rPr lang="en-IN" sz="3200" b="1" dirty="0" smtClean="0">
                <a:effectLst>
                  <a:outerShdw blurRad="38100" dist="38100" dir="2700000" algn="tl">
                    <a:srgbClr val="000000">
                      <a:alpha val="43137"/>
                    </a:srgbClr>
                  </a:outerShdw>
                </a:effectLst>
              </a:rPr>
              <a:t>		20.	A Memory Manager.</a:t>
            </a:r>
          </a:p>
          <a:p>
            <a:pPr>
              <a:buNone/>
            </a:pPr>
            <a:r>
              <a:rPr lang="en-IN" sz="3200" b="1" dirty="0" smtClean="0">
                <a:effectLst>
                  <a:outerShdw blurRad="38100" dist="38100" dir="2700000" algn="tl">
                    <a:srgbClr val="000000">
                      <a:alpha val="43137"/>
                    </a:srgbClr>
                  </a:outerShdw>
                </a:effectLst>
              </a:rPr>
              <a:t>		21.	Interpreted and (Byte-) Compiled. </a:t>
            </a:r>
          </a:p>
          <a:p>
            <a:pPr>
              <a:buNone/>
            </a:pPr>
            <a:r>
              <a:rPr lang="en-US" sz="3200" b="1" dirty="0" smtClean="0">
                <a:effectLst>
                  <a:outerShdw blurRad="38100" dist="38100" dir="2700000" algn="tl">
                    <a:srgbClr val="000000">
                      <a:alpha val="43137"/>
                    </a:srgbClr>
                  </a:outerShdw>
                </a:effectLst>
              </a:rPr>
              <a:t>		22.	Multi paradigm language.</a:t>
            </a:r>
            <a:endParaRPr lang="en-IN" sz="3200" b="1" dirty="0" smtClean="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u="sng" dirty="0" smtClean="0">
                <a:solidFill>
                  <a:srgbClr val="FFFF00"/>
                </a:solidFill>
                <a:effectLst>
                  <a:outerShdw blurRad="38100" dist="38100" dir="2700000" algn="tl">
                    <a:srgbClr val="000000">
                      <a:alpha val="43137"/>
                    </a:srgbClr>
                  </a:outerShdw>
                </a:effectLst>
              </a:rPr>
              <a:t>PYTHON ADVANTAGES  - PLUS POINTS</a:t>
            </a:r>
          </a:p>
        </p:txBody>
      </p:sp>
      <p:sp>
        <p:nvSpPr>
          <p:cNvPr id="9" name="Content Placeholder 2"/>
          <p:cNvSpPr>
            <a:spLocks noGrp="1"/>
          </p:cNvSpPr>
          <p:nvPr>
            <p:ph idx="1"/>
          </p:nvPr>
        </p:nvSpPr>
        <p:spPr>
          <a:xfrm>
            <a:off x="785786" y="1285860"/>
            <a:ext cx="8215338" cy="5286412"/>
          </a:xfrm>
        </p:spPr>
        <p:txBody>
          <a:bodyPr>
            <a:noAutofit/>
          </a:bodyPr>
          <a:lstStyle/>
          <a:p>
            <a:pPr>
              <a:buNone/>
            </a:pPr>
            <a:endParaRPr lang="en-US" sz="3200" b="1" dirty="0" smtClean="0">
              <a:effectLst>
                <a:outerShdw blurRad="38100" dist="38100" dir="2700000" algn="tl">
                  <a:srgbClr val="000000">
                    <a:alpha val="43137"/>
                  </a:srgbClr>
                </a:outerShdw>
              </a:effectLst>
            </a:endParaRPr>
          </a:p>
          <a:p>
            <a:pPr>
              <a:buNone/>
            </a:pPr>
            <a:r>
              <a:rPr lang="en-IN" sz="3200" b="1" dirty="0" smtClean="0">
                <a:effectLst>
                  <a:outerShdw blurRad="38100" dist="38100" dir="2700000" algn="tl">
                    <a:srgbClr val="000000">
                      <a:alpha val="43137"/>
                    </a:srgbClr>
                  </a:outerShdw>
                </a:effectLst>
              </a:rPr>
              <a:t>		23.	 Acts as foundation to learn other 		languages.</a:t>
            </a:r>
          </a:p>
          <a:p>
            <a:pPr>
              <a:buNone/>
            </a:pPr>
            <a:r>
              <a:rPr lang="en-IN" sz="3200" b="1" dirty="0" smtClean="0">
                <a:effectLst>
                  <a:outerShdw blurRad="38100" dist="38100" dir="2700000" algn="tl">
                    <a:srgbClr val="000000">
                      <a:alpha val="43137"/>
                    </a:srgbClr>
                  </a:outerShdw>
                </a:effectLst>
              </a:rPr>
              <a:t>		24.	</a:t>
            </a:r>
            <a:r>
              <a:rPr lang="en-IN" sz="3200" b="1" dirty="0" smtClean="0"/>
              <a:t> </a:t>
            </a:r>
            <a:r>
              <a:rPr lang="en-IN" sz="3200" b="1" dirty="0" smtClean="0">
                <a:effectLst>
                  <a:outerShdw blurRad="38100" dist="38100" dir="2700000" algn="tl">
                    <a:srgbClr val="000000">
                      <a:alpha val="43137"/>
                    </a:srgbClr>
                  </a:outerShdw>
                </a:effectLst>
              </a:rPr>
              <a:t>Perfect to build prototypes.</a:t>
            </a:r>
          </a:p>
          <a:p>
            <a:pPr>
              <a:buNone/>
            </a:pPr>
            <a:r>
              <a:rPr lang="en-IN" sz="3200" b="1" dirty="0" smtClean="0">
                <a:effectLst>
                  <a:outerShdw blurRad="38100" dist="38100" dir="2700000" algn="tl">
                    <a:srgbClr val="000000">
                      <a:alpha val="43137"/>
                    </a:srgbClr>
                  </a:outerShdw>
                </a:effectLst>
              </a:rPr>
              <a:t>		25.	Flexible.</a:t>
            </a:r>
          </a:p>
          <a:p>
            <a:pPr>
              <a:buNone/>
            </a:pPr>
            <a:r>
              <a:rPr lang="en-US" sz="3200" b="1" dirty="0" smtClean="0">
                <a:effectLst>
                  <a:outerShdw blurRad="38100" dist="38100" dir="2700000" algn="tl">
                    <a:srgbClr val="000000">
                      <a:alpha val="43137"/>
                    </a:srgbClr>
                  </a:outerShdw>
                </a:effectLst>
              </a:rPr>
              <a:t>		26. 	Case Sensitive Language.</a:t>
            </a:r>
          </a:p>
          <a:p>
            <a:pPr>
              <a:buNone/>
            </a:pPr>
            <a:r>
              <a:rPr lang="en-US" sz="3200" b="1" dirty="0" smtClean="0">
                <a:effectLst>
                  <a:outerShdw blurRad="38100" dist="38100" dir="2700000" algn="tl">
                    <a:srgbClr val="000000">
                      <a:alpha val="43137"/>
                    </a:srgbClr>
                  </a:outerShdw>
                </a:effectLst>
              </a:rPr>
              <a:t>		27.	Structured programming language.</a:t>
            </a:r>
          </a:p>
          <a:p>
            <a:pPr>
              <a:buNone/>
            </a:pPr>
            <a:r>
              <a:rPr lang="en-US" sz="3200" b="1" dirty="0" smtClean="0">
                <a:effectLst>
                  <a:outerShdw blurRad="38100" dist="38100" dir="2700000" algn="tl">
                    <a:srgbClr val="000000">
                      <a:alpha val="43137"/>
                    </a:srgbClr>
                  </a:outerShdw>
                </a:effectLst>
              </a:rPr>
              <a:t>		30.	Scientific Language.</a:t>
            </a:r>
          </a:p>
          <a:p>
            <a:pPr>
              <a:buNone/>
            </a:pPr>
            <a:r>
              <a:rPr lang="en-US" sz="3200" b="1" dirty="0" smtClean="0">
                <a:effectLst>
                  <a:outerShdw blurRad="38100" dist="38100" dir="2700000" algn="tl">
                    <a:srgbClr val="000000">
                      <a:alpha val="43137"/>
                    </a:srgbClr>
                  </a:outerShdw>
                </a:effectLst>
              </a:rPr>
              <a:t>		31.	 General purpose language.</a:t>
            </a:r>
            <a:endParaRPr lang="en-IN" sz="3200" b="1" dirty="0" smtClean="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285852" y="3071810"/>
            <a:ext cx="7643866" cy="1000132"/>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      </a:t>
            </a:r>
            <a:r>
              <a:rPr lang="en-IN" b="1" u="sng" dirty="0" smtClean="0">
                <a:solidFill>
                  <a:srgbClr val="FFFF00"/>
                </a:solidFill>
                <a:effectLst>
                  <a:outerShdw blurRad="38100" dist="38100" dir="2700000" algn="tl">
                    <a:srgbClr val="000000">
                      <a:alpha val="43137"/>
                    </a:srgbClr>
                  </a:outerShdw>
                </a:effectLst>
              </a:rPr>
              <a:t>PYTHON  DISADVANTAGES</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INTRODUCTION</a:t>
            </a:r>
          </a:p>
        </p:txBody>
      </p:sp>
      <p:sp>
        <p:nvSpPr>
          <p:cNvPr id="9" name="Content Placeholder 2"/>
          <p:cNvSpPr>
            <a:spLocks noGrp="1"/>
          </p:cNvSpPr>
          <p:nvPr>
            <p:ph idx="1"/>
          </p:nvPr>
        </p:nvSpPr>
        <p:spPr>
          <a:xfrm>
            <a:off x="714348" y="1714488"/>
            <a:ext cx="8286808" cy="4643470"/>
          </a:xfrm>
        </p:spPr>
        <p:txBody>
          <a:bodyPr>
            <a:noAutofit/>
          </a:bodyPr>
          <a:lstStyle/>
          <a:p>
            <a:pPr>
              <a:buNone/>
            </a:pPr>
            <a:endParaRPr lang="en-US" sz="1200" b="1" dirty="0" smtClean="0">
              <a:effectLst>
                <a:outerShdw blurRad="38100" dist="38100" dir="2700000" algn="tl">
                  <a:srgbClr val="000000">
                    <a:alpha val="43137"/>
                  </a:srgbClr>
                </a:outerShdw>
              </a:effectLst>
            </a:endParaRPr>
          </a:p>
          <a:p>
            <a:pPr algn="just">
              <a:buNone/>
            </a:pPr>
            <a:r>
              <a:rPr lang="en-IN" sz="2000" b="1" dirty="0" smtClean="0">
                <a:effectLst>
                  <a:outerShdw blurRad="38100" dist="38100" dir="2700000" algn="tl">
                    <a:srgbClr val="000000">
                      <a:alpha val="43137"/>
                    </a:srgbClr>
                  </a:outerShdw>
                </a:effectLst>
              </a:rPr>
              <a:t>	</a:t>
            </a:r>
            <a:r>
              <a:rPr lang="en-IN" b="1" dirty="0" smtClean="0">
                <a:effectLst>
                  <a:outerShdw blurRad="38100" dist="38100" dir="2700000" algn="tl">
                    <a:srgbClr val="000000">
                      <a:alpha val="43137"/>
                    </a:srgbClr>
                  </a:outerShdw>
                </a:effectLst>
              </a:rPr>
              <a:t>	Python is a high-level, interpreted and general-purpose dynamic programming language that focuses on code readability. The syntax in Python helps the programmers to do coding in fewer steps as compared to Java or C++. </a:t>
            </a:r>
          </a:p>
          <a:p>
            <a:pPr algn="just"/>
            <a:endParaRPr lang="en-IN" b="1" dirty="0" smtClean="0">
              <a:effectLst>
                <a:outerShdw blurRad="38100" dist="38100" dir="2700000" algn="tl">
                  <a:srgbClr val="000000">
                    <a:alpha val="43137"/>
                  </a:srgbClr>
                </a:outerShdw>
              </a:effectLst>
            </a:endParaRPr>
          </a:p>
          <a:p>
            <a:pPr algn="just">
              <a:buNone/>
            </a:pPr>
            <a:r>
              <a:rPr lang="en-IN" b="1" dirty="0" smtClean="0">
                <a:effectLst>
                  <a:outerShdw blurRad="38100" dist="38100" dir="2700000" algn="tl">
                    <a:srgbClr val="000000">
                      <a:alpha val="43137"/>
                    </a:srgbClr>
                  </a:outerShdw>
                </a:effectLst>
              </a:rPr>
              <a:t>		The language founded in the year 1991 by the developer Guido Van Rossum has the programming easy and fun to do. </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57158" y="285728"/>
            <a:ext cx="8643998" cy="785818"/>
          </a:xfrm>
        </p:spPr>
        <p:txBody>
          <a:bodyPr>
            <a:normAutofit/>
          </a:bodyPr>
          <a:lstStyle/>
          <a:p>
            <a:pPr marL="514350" indent="-514350" algn="ctr"/>
            <a:r>
              <a:rPr lang="en-IN" b="1" u="sng" dirty="0" smtClean="0">
                <a:solidFill>
                  <a:srgbClr val="FFFF00"/>
                </a:solidFill>
                <a:effectLst>
                  <a:outerShdw blurRad="38100" dist="38100" dir="2700000" algn="tl">
                    <a:srgbClr val="000000">
                      <a:alpha val="43137"/>
                    </a:srgbClr>
                  </a:outerShdw>
                </a:effectLst>
              </a:rPr>
              <a:t>PYTHON DISADVANTAGES  - MINUS POINTS</a:t>
            </a:r>
          </a:p>
        </p:txBody>
      </p:sp>
      <p:sp>
        <p:nvSpPr>
          <p:cNvPr id="9" name="Content Placeholder 2"/>
          <p:cNvSpPr>
            <a:spLocks noGrp="1"/>
          </p:cNvSpPr>
          <p:nvPr>
            <p:ph idx="1"/>
          </p:nvPr>
        </p:nvSpPr>
        <p:spPr>
          <a:xfrm>
            <a:off x="785786" y="1285860"/>
            <a:ext cx="8215338" cy="5072098"/>
          </a:xfrm>
        </p:spPr>
        <p:txBody>
          <a:bodyPr>
            <a:noAutofit/>
          </a:bodyPr>
          <a:lstStyle/>
          <a:p>
            <a:pPr>
              <a:buNone/>
            </a:pPr>
            <a:endParaRPr lang="en-US" sz="3200" b="1" dirty="0" smtClean="0">
              <a:effectLst>
                <a:outerShdw blurRad="38100" dist="38100" dir="2700000" algn="tl">
                  <a:srgbClr val="000000">
                    <a:alpha val="43137"/>
                  </a:srgbClr>
                </a:outerShdw>
              </a:effectLst>
            </a:endParaRPr>
          </a:p>
          <a:p>
            <a:pPr>
              <a:buNone/>
            </a:pPr>
            <a:r>
              <a:rPr lang="en-IN" sz="3200" b="1" dirty="0" smtClean="0">
                <a:effectLst>
                  <a:outerShdw blurRad="38100" dist="38100" dir="2700000" algn="tl">
                    <a:srgbClr val="000000">
                      <a:alpha val="43137"/>
                    </a:srgbClr>
                  </a:outerShdw>
                </a:effectLst>
              </a:rPr>
              <a:t>		01.	Speed.</a:t>
            </a:r>
          </a:p>
          <a:p>
            <a:pPr>
              <a:buNone/>
            </a:pPr>
            <a:r>
              <a:rPr lang="en-IN" sz="3200" b="1" dirty="0" smtClean="0">
                <a:effectLst>
                  <a:outerShdw blurRad="38100" dist="38100" dir="2700000" algn="tl">
                    <a:srgbClr val="000000">
                      <a:alpha val="43137"/>
                    </a:srgbClr>
                  </a:outerShdw>
                </a:effectLst>
              </a:rPr>
              <a:t>		02.	Mobile Development.</a:t>
            </a:r>
          </a:p>
          <a:p>
            <a:pPr>
              <a:buNone/>
            </a:pPr>
            <a:r>
              <a:rPr lang="en-IN" sz="3200" b="1" dirty="0" smtClean="0">
                <a:effectLst>
                  <a:outerShdw blurRad="38100" dist="38100" dir="2700000" algn="tl">
                    <a:srgbClr val="000000">
                      <a:alpha val="43137"/>
                    </a:srgbClr>
                  </a:outerShdw>
                </a:effectLst>
              </a:rPr>
              <a:t>		03.	Easy-to-maintain.</a:t>
            </a:r>
          </a:p>
          <a:p>
            <a:pPr>
              <a:buNone/>
            </a:pPr>
            <a:r>
              <a:rPr lang="en-IN" sz="3200" b="1" dirty="0" smtClean="0">
                <a:effectLst>
                  <a:outerShdw blurRad="38100" dist="38100" dir="2700000" algn="tl">
                    <a:srgbClr val="000000">
                      <a:alpha val="43137"/>
                    </a:srgbClr>
                  </a:outerShdw>
                </a:effectLst>
              </a:rPr>
              <a:t>		04.	Memory Consumption.</a:t>
            </a:r>
          </a:p>
          <a:p>
            <a:pPr>
              <a:buNone/>
            </a:pPr>
            <a:r>
              <a:rPr lang="en-IN" sz="3200" b="1" dirty="0" smtClean="0">
                <a:effectLst>
                  <a:outerShdw blurRad="38100" dist="38100" dir="2700000" algn="tl">
                    <a:srgbClr val="000000">
                      <a:alpha val="43137"/>
                    </a:srgbClr>
                  </a:outerShdw>
                </a:effectLst>
              </a:rPr>
              <a:t> 		05.	Database Access.</a:t>
            </a:r>
          </a:p>
          <a:p>
            <a:pPr>
              <a:buNone/>
            </a:pPr>
            <a:r>
              <a:rPr lang="en-US" sz="3200" b="1" dirty="0" smtClean="0">
                <a:effectLst>
                  <a:outerShdw blurRad="38100" dist="38100" dir="2700000" algn="tl">
                    <a:srgbClr val="000000">
                      <a:alpha val="43137"/>
                    </a:srgbClr>
                  </a:outerShdw>
                </a:effectLst>
              </a:rPr>
              <a:t>		06.	</a:t>
            </a:r>
            <a:r>
              <a:rPr lang="en-IN" sz="3200" b="1" dirty="0" smtClean="0">
                <a:effectLst>
                  <a:outerShdw blurRad="38100" dist="38100" dir="2700000" algn="tl">
                    <a:srgbClr val="000000">
                      <a:alpha val="43137"/>
                    </a:srgbClr>
                  </a:outerShdw>
                </a:effectLst>
              </a:rPr>
              <a:t>Runtime</a:t>
            </a:r>
            <a:r>
              <a:rPr lang="en-IN" sz="3200" dirty="0" smtClean="0"/>
              <a:t> </a:t>
            </a:r>
            <a:r>
              <a:rPr lang="en-IN" sz="3200" b="1" dirty="0" smtClean="0">
                <a:effectLst>
                  <a:outerShdw blurRad="38100" dist="38100" dir="2700000" algn="tl">
                    <a:srgbClr val="000000">
                      <a:alpha val="43137"/>
                    </a:srgbClr>
                  </a:outerShdw>
                </a:effectLst>
              </a:rPr>
              <a:t>Errors.</a:t>
            </a:r>
          </a:p>
          <a:p>
            <a:pPr>
              <a:buNone/>
            </a:pPr>
            <a:r>
              <a:rPr lang="en-US" sz="3200" b="1" dirty="0" smtClean="0">
                <a:effectLst>
                  <a:outerShdw blurRad="38100" dist="38100" dir="2700000" algn="tl">
                    <a:srgbClr val="000000">
                      <a:alpha val="43137"/>
                    </a:srgbClr>
                  </a:outerShdw>
                </a:effectLst>
              </a:rPr>
              <a:t>		07.	Not Strong on Type-Binding or 			</a:t>
            </a:r>
            <a:r>
              <a:rPr lang="en-IN" sz="3200" b="1" dirty="0" smtClean="0">
                <a:effectLst>
                  <a:outerShdw blurRad="38100" dist="38100" dir="2700000" algn="tl">
                    <a:srgbClr val="000000">
                      <a:alpha val="43137"/>
                    </a:srgbClr>
                  </a:outerShdw>
                </a:effectLst>
              </a:rPr>
              <a:t>Dynamic Typing.</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57158" y="285728"/>
            <a:ext cx="8643998" cy="785818"/>
          </a:xfrm>
        </p:spPr>
        <p:txBody>
          <a:bodyPr>
            <a:normAutofit/>
          </a:bodyPr>
          <a:lstStyle/>
          <a:p>
            <a:pPr marL="514350" indent="-514350" algn="ctr"/>
            <a:r>
              <a:rPr lang="en-IN" b="1" u="sng" dirty="0" smtClean="0">
                <a:solidFill>
                  <a:srgbClr val="FFFF00"/>
                </a:solidFill>
                <a:effectLst>
                  <a:outerShdw blurRad="38100" dist="38100" dir="2700000" algn="tl">
                    <a:srgbClr val="000000">
                      <a:alpha val="43137"/>
                    </a:srgbClr>
                  </a:outerShdw>
                </a:effectLst>
              </a:rPr>
              <a:t>PYTHON DISADVANTAGES  - MINUS POINTS</a:t>
            </a:r>
          </a:p>
        </p:txBody>
      </p:sp>
      <p:sp>
        <p:nvSpPr>
          <p:cNvPr id="9" name="Content Placeholder 2"/>
          <p:cNvSpPr>
            <a:spLocks noGrp="1"/>
          </p:cNvSpPr>
          <p:nvPr>
            <p:ph idx="1"/>
          </p:nvPr>
        </p:nvSpPr>
        <p:spPr>
          <a:xfrm>
            <a:off x="785786" y="1285860"/>
            <a:ext cx="8215338" cy="5072098"/>
          </a:xfrm>
        </p:spPr>
        <p:txBody>
          <a:bodyPr>
            <a:noAutofit/>
          </a:bodyPr>
          <a:lstStyle/>
          <a:p>
            <a:pPr>
              <a:buNone/>
            </a:pPr>
            <a:endParaRPr lang="en-US" sz="3200" b="1" dirty="0" smtClean="0">
              <a:effectLst>
                <a:outerShdw blurRad="38100" dist="38100" dir="2700000" algn="tl">
                  <a:srgbClr val="000000">
                    <a:alpha val="43137"/>
                  </a:srgbClr>
                </a:outerShdw>
              </a:effectLst>
            </a:endParaRPr>
          </a:p>
          <a:p>
            <a:pPr>
              <a:buNone/>
            </a:pPr>
            <a:r>
              <a:rPr lang="en-IN" sz="3200" b="1" dirty="0" smtClean="0">
                <a:effectLst>
                  <a:outerShdw blurRad="38100" dist="38100" dir="2700000" algn="tl">
                    <a:srgbClr val="000000">
                      <a:alpha val="43137"/>
                    </a:srgbClr>
                  </a:outerShdw>
                </a:effectLst>
              </a:rPr>
              <a:t>		08.	</a:t>
            </a:r>
            <a:r>
              <a:rPr lang="en-IN" sz="3200" dirty="0" smtClean="0"/>
              <a:t> </a:t>
            </a:r>
            <a:r>
              <a:rPr lang="en-IN" sz="3200" b="1" dirty="0" smtClean="0">
                <a:effectLst>
                  <a:outerShdw blurRad="38100" dist="38100" dir="2700000" algn="tl">
                    <a:srgbClr val="000000">
                      <a:alpha val="43137"/>
                    </a:srgbClr>
                  </a:outerShdw>
                </a:effectLst>
              </a:rPr>
              <a:t>Python is evolving continuously.</a:t>
            </a:r>
          </a:p>
          <a:p>
            <a:pPr>
              <a:buNone/>
            </a:pPr>
            <a:r>
              <a:rPr lang="en-IN" sz="3200" b="1" dirty="0" smtClean="0">
                <a:effectLst>
                  <a:outerShdw blurRad="38100" dist="38100" dir="2700000" algn="tl">
                    <a:srgbClr val="000000">
                      <a:alpha val="43137"/>
                    </a:srgbClr>
                  </a:outerShdw>
                </a:effectLst>
              </a:rPr>
              <a:t>		09.	 Not a great choice for a high-graphic 		3d game.</a:t>
            </a:r>
          </a:p>
          <a:p>
            <a:pPr>
              <a:buNone/>
            </a:pPr>
            <a:r>
              <a:rPr lang="en-IN" sz="3200" b="1" dirty="0" smtClean="0">
                <a:effectLst>
                  <a:outerShdw blurRad="38100" dist="38100" dir="2700000" algn="tl">
                    <a:srgbClr val="000000">
                      <a:alpha val="43137"/>
                    </a:srgbClr>
                  </a:outerShdw>
                </a:effectLst>
              </a:rPr>
              <a:t>		10.	</a:t>
            </a:r>
            <a:r>
              <a:rPr lang="en-IN" sz="3200" b="1" dirty="0" smtClean="0"/>
              <a:t> </a:t>
            </a:r>
            <a:r>
              <a:rPr lang="en-IN" sz="3200" b="1" dirty="0" smtClean="0">
                <a:effectLst>
                  <a:outerShdw blurRad="38100" dist="38100" dir="2700000" algn="tl">
                    <a:srgbClr val="000000">
                      <a:alpha val="43137"/>
                    </a:srgbClr>
                  </a:outerShdw>
                </a:effectLst>
              </a:rPr>
              <a:t>Designs issues.</a:t>
            </a:r>
          </a:p>
          <a:p>
            <a:pPr>
              <a:buNone/>
            </a:pPr>
            <a:r>
              <a:rPr lang="en-IN" sz="3200" b="1" dirty="0" smtClean="0">
                <a:effectLst>
                  <a:outerShdw blurRad="38100" dist="38100" dir="2700000" algn="tl">
                    <a:srgbClr val="000000">
                      <a:alpha val="43137"/>
                    </a:srgbClr>
                  </a:outerShdw>
                </a:effectLst>
              </a:rPr>
              <a:t>		11.	</a:t>
            </a:r>
            <a:r>
              <a:rPr lang="en-IN" sz="3200" dirty="0" smtClean="0"/>
              <a:t> </a:t>
            </a:r>
            <a:r>
              <a:rPr lang="en-IN" sz="3200" b="1" dirty="0" smtClean="0">
                <a:effectLst>
                  <a:outerShdw blurRad="38100" dist="38100" dir="2700000" algn="tl">
                    <a:srgbClr val="000000">
                      <a:alpha val="43137"/>
                    </a:srgbClr>
                  </a:outerShdw>
                </a:effectLst>
              </a:rPr>
              <a:t>Memory Consumption.</a:t>
            </a:r>
          </a:p>
          <a:p>
            <a:pPr>
              <a:buNone/>
            </a:pPr>
            <a:r>
              <a:rPr lang="en-IN" sz="3200" b="1" dirty="0" smtClean="0">
                <a:effectLst>
                  <a:outerShdw blurRad="38100" dist="38100" dir="2700000" algn="tl">
                    <a:srgbClr val="000000">
                      <a:alpha val="43137"/>
                    </a:srgbClr>
                  </a:outerShdw>
                </a:effectLst>
              </a:rPr>
              <a:t> 		12.	</a:t>
            </a:r>
            <a:r>
              <a:rPr lang="en-IN" sz="3200" b="1" dirty="0" smtClean="0"/>
              <a:t> </a:t>
            </a:r>
            <a:r>
              <a:rPr lang="en-IN" sz="3200" b="1" dirty="0" smtClean="0">
                <a:effectLst>
                  <a:outerShdw blurRad="38100" dist="38100" dir="2700000" algn="tl">
                    <a:srgbClr val="000000">
                      <a:alpha val="43137"/>
                    </a:srgbClr>
                  </a:outerShdw>
                </a:effectLst>
              </a:rPr>
              <a:t>Simple rules.</a:t>
            </a:r>
          </a:p>
          <a:p>
            <a:pPr>
              <a:buNone/>
            </a:pPr>
            <a:r>
              <a:rPr lang="en-US" sz="3200" b="1" dirty="0" smtClean="0">
                <a:effectLst>
                  <a:outerShdw blurRad="38100" dist="38100" dir="2700000" algn="tl">
                    <a:srgbClr val="000000">
                      <a:alpha val="43137"/>
                    </a:srgbClr>
                  </a:outerShdw>
                </a:effectLst>
              </a:rPr>
              <a:t>		</a:t>
            </a:r>
            <a:endParaRPr lang="en-IN" sz="3200" b="1" dirty="0" smtClean="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500166" y="3000372"/>
            <a:ext cx="7215206" cy="785818"/>
          </a:xfrm>
        </p:spPr>
        <p:txBody>
          <a:bodyPr>
            <a:normAutofit/>
          </a:bodyPr>
          <a:lstStyle/>
          <a:p>
            <a:pPr marL="514350" indent="-514350" algn="ctr"/>
            <a:r>
              <a:rPr lang="en-IN" b="1" u="sng" dirty="0" smtClean="0">
                <a:solidFill>
                  <a:srgbClr val="FFFF00"/>
                </a:solidFill>
                <a:effectLst>
                  <a:outerShdw blurRad="38100" dist="38100" dir="2700000" algn="tl">
                    <a:srgbClr val="000000">
                      <a:alpha val="43137"/>
                    </a:srgbClr>
                  </a:outerShdw>
                </a:effectLst>
              </a:rPr>
              <a:t>COMPILERS   AND  INTERPRETERS</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57158" y="285728"/>
            <a:ext cx="8643998" cy="785818"/>
          </a:xfrm>
        </p:spPr>
        <p:txBody>
          <a:bodyPr>
            <a:normAutofit/>
          </a:bodyPr>
          <a:lstStyle/>
          <a:p>
            <a:pPr marL="514350" indent="-514350" algn="ctr"/>
            <a:r>
              <a:rPr lang="en-IN" b="1" u="sng" dirty="0" smtClean="0">
                <a:solidFill>
                  <a:srgbClr val="FFFF00"/>
                </a:solidFill>
                <a:effectLst>
                  <a:outerShdw blurRad="38100" dist="38100" dir="2700000" algn="tl">
                    <a:srgbClr val="000000">
                      <a:alpha val="43137"/>
                    </a:srgbClr>
                  </a:outerShdw>
                </a:effectLst>
              </a:rPr>
              <a:t>COMPILER</a:t>
            </a:r>
          </a:p>
        </p:txBody>
      </p:sp>
      <p:sp>
        <p:nvSpPr>
          <p:cNvPr id="4" name="Content Placeholder 2"/>
          <p:cNvSpPr>
            <a:spLocks noGrp="1"/>
          </p:cNvSpPr>
          <p:nvPr>
            <p:ph idx="1"/>
          </p:nvPr>
        </p:nvSpPr>
        <p:spPr>
          <a:xfrm>
            <a:off x="1071570" y="1214422"/>
            <a:ext cx="7715272" cy="1214446"/>
          </a:xfrm>
        </p:spPr>
        <p:txBody>
          <a:bodyPr>
            <a:noAutofit/>
          </a:bodyPr>
          <a:lstStyle/>
          <a:p>
            <a:pPr>
              <a:buNone/>
            </a:pPr>
            <a:r>
              <a:rPr lang="en-IN" sz="3200" b="1" dirty="0" smtClean="0">
                <a:effectLst>
                  <a:outerShdw blurRad="38100" dist="38100" dir="2700000" algn="tl">
                    <a:srgbClr val="000000">
                      <a:alpha val="43137"/>
                    </a:srgbClr>
                  </a:outerShdw>
                </a:effectLst>
              </a:rPr>
              <a:t>	Its a translator used to convert HLL to MLL and vice versa.</a:t>
            </a:r>
          </a:p>
        </p:txBody>
      </p:sp>
      <p:grpSp>
        <p:nvGrpSpPr>
          <p:cNvPr id="6" name="Group 5"/>
          <p:cNvGrpSpPr/>
          <p:nvPr/>
        </p:nvGrpSpPr>
        <p:grpSpPr>
          <a:xfrm>
            <a:off x="1878037" y="2338408"/>
            <a:ext cx="6122987" cy="4019550"/>
            <a:chOff x="1878037" y="2338408"/>
            <a:chExt cx="6122987" cy="4019550"/>
          </a:xfrm>
        </p:grpSpPr>
        <p:pic>
          <p:nvPicPr>
            <p:cNvPr id="1026" name="Picture 2" descr="C:\Users\Prakruti\Desktop\compiler12.png"/>
            <p:cNvPicPr>
              <a:picLocks noChangeAspect="1" noChangeArrowheads="1"/>
            </p:cNvPicPr>
            <p:nvPr/>
          </p:nvPicPr>
          <p:blipFill>
            <a:blip r:embed="rId3" cstate="print"/>
            <a:srcRect/>
            <a:stretch>
              <a:fillRect/>
            </a:stretch>
          </p:blipFill>
          <p:spPr bwMode="auto">
            <a:xfrm>
              <a:off x="1878037" y="2338408"/>
              <a:ext cx="6122987" cy="4019550"/>
            </a:xfrm>
            <a:prstGeom prst="rect">
              <a:avLst/>
            </a:prstGeom>
            <a:ln>
              <a:noFill/>
            </a:ln>
            <a:effectLst>
              <a:softEdge rad="112500"/>
            </a:effectLst>
          </p:spPr>
        </p:pic>
        <p:sp>
          <p:nvSpPr>
            <p:cNvPr id="5" name="Rectangle 4"/>
            <p:cNvSpPr/>
            <p:nvPr/>
          </p:nvSpPr>
          <p:spPr>
            <a:xfrm>
              <a:off x="2143108" y="2643182"/>
              <a:ext cx="1357322" cy="428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57158" y="285728"/>
            <a:ext cx="8643998" cy="785818"/>
          </a:xfrm>
        </p:spPr>
        <p:txBody>
          <a:bodyPr>
            <a:normAutofit/>
          </a:bodyPr>
          <a:lstStyle/>
          <a:p>
            <a:pPr marL="514350" indent="-514350" algn="ctr"/>
            <a:r>
              <a:rPr lang="en-IN" b="1" u="sng" dirty="0" smtClean="0">
                <a:solidFill>
                  <a:srgbClr val="FFFF00"/>
                </a:solidFill>
                <a:effectLst>
                  <a:outerShdw blurRad="38100" dist="38100" dir="2700000" algn="tl">
                    <a:srgbClr val="000000">
                      <a:alpha val="43137"/>
                    </a:srgbClr>
                  </a:outerShdw>
                </a:effectLst>
              </a:rPr>
              <a:t>COMPILER</a:t>
            </a:r>
          </a:p>
        </p:txBody>
      </p:sp>
      <p:sp>
        <p:nvSpPr>
          <p:cNvPr id="4" name="Content Placeholder 2"/>
          <p:cNvSpPr>
            <a:spLocks noGrp="1"/>
          </p:cNvSpPr>
          <p:nvPr>
            <p:ph idx="1"/>
          </p:nvPr>
        </p:nvSpPr>
        <p:spPr>
          <a:xfrm>
            <a:off x="1071570" y="1214422"/>
            <a:ext cx="7786710" cy="1214446"/>
          </a:xfrm>
        </p:spPr>
        <p:txBody>
          <a:bodyPr>
            <a:noAutofit/>
          </a:bodyPr>
          <a:lstStyle/>
          <a:p>
            <a:pPr>
              <a:buNone/>
            </a:pPr>
            <a:r>
              <a:rPr lang="en-IN" sz="3200" b="1" dirty="0" smtClean="0">
                <a:effectLst>
                  <a:outerShdw blurRad="38100" dist="38100" dir="2700000" algn="tl">
                    <a:srgbClr val="000000">
                      <a:alpha val="43137"/>
                    </a:srgbClr>
                  </a:outerShdw>
                </a:effectLst>
              </a:rPr>
              <a:t>	Its a translator used to convert HLL to MLL and vice versa.</a:t>
            </a:r>
          </a:p>
        </p:txBody>
      </p:sp>
      <p:pic>
        <p:nvPicPr>
          <p:cNvPr id="2050" name="Picture 2" descr="C:\Users\Prakruti\Desktop\compiler.jpg"/>
          <p:cNvPicPr>
            <a:picLocks noChangeAspect="1" noChangeArrowheads="1"/>
          </p:cNvPicPr>
          <p:nvPr/>
        </p:nvPicPr>
        <p:blipFill>
          <a:blip r:embed="rId3" cstate="print"/>
          <a:srcRect/>
          <a:stretch>
            <a:fillRect/>
          </a:stretch>
        </p:blipFill>
        <p:spPr bwMode="auto">
          <a:xfrm>
            <a:off x="2786050" y="2285992"/>
            <a:ext cx="4762500" cy="4286250"/>
          </a:xfrm>
          <a:prstGeom prst="rect">
            <a:avLst/>
          </a:prstGeom>
          <a:ln>
            <a:noFill/>
          </a:ln>
          <a:effectLst>
            <a:softEdge rad="112500"/>
          </a:effectLst>
        </p:spPr>
      </p:pic>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57158" y="285728"/>
            <a:ext cx="8643998" cy="785818"/>
          </a:xfrm>
        </p:spPr>
        <p:txBody>
          <a:bodyPr>
            <a:normAutofit/>
          </a:bodyPr>
          <a:lstStyle/>
          <a:p>
            <a:pPr marL="514350" indent="-514350" algn="ctr"/>
            <a:r>
              <a:rPr lang="en-IN" b="1" u="sng" dirty="0" smtClean="0">
                <a:solidFill>
                  <a:srgbClr val="FFFF00"/>
                </a:solidFill>
                <a:effectLst>
                  <a:outerShdw blurRad="38100" dist="38100" dir="2700000" algn="tl">
                    <a:srgbClr val="000000">
                      <a:alpha val="43137"/>
                    </a:srgbClr>
                  </a:outerShdw>
                </a:effectLst>
              </a:rPr>
              <a:t>INTERPRETER</a:t>
            </a:r>
          </a:p>
        </p:txBody>
      </p:sp>
      <p:sp>
        <p:nvSpPr>
          <p:cNvPr id="4" name="Content Placeholder 2"/>
          <p:cNvSpPr>
            <a:spLocks noGrp="1"/>
          </p:cNvSpPr>
          <p:nvPr>
            <p:ph idx="1"/>
          </p:nvPr>
        </p:nvSpPr>
        <p:spPr>
          <a:xfrm>
            <a:off x="1071570" y="1214422"/>
            <a:ext cx="7715272" cy="1214446"/>
          </a:xfrm>
        </p:spPr>
        <p:txBody>
          <a:bodyPr>
            <a:noAutofit/>
          </a:bodyPr>
          <a:lstStyle/>
          <a:p>
            <a:pPr>
              <a:buNone/>
            </a:pPr>
            <a:r>
              <a:rPr lang="en-IN" sz="3200" b="1" dirty="0" smtClean="0">
                <a:effectLst>
                  <a:outerShdw blurRad="38100" dist="38100" dir="2700000" algn="tl">
                    <a:srgbClr val="000000">
                      <a:alpha val="43137"/>
                    </a:srgbClr>
                  </a:outerShdw>
                </a:effectLst>
              </a:rPr>
              <a:t>	Its a translator used to convert HLL to MLL and vice versa.</a:t>
            </a:r>
          </a:p>
        </p:txBody>
      </p:sp>
      <p:pic>
        <p:nvPicPr>
          <p:cNvPr id="3074" name="Picture 2" descr="C:\Users\Prakruti\Desktop\interp1.jpg"/>
          <p:cNvPicPr>
            <a:picLocks noChangeAspect="1" noChangeArrowheads="1"/>
          </p:cNvPicPr>
          <p:nvPr/>
        </p:nvPicPr>
        <p:blipFill>
          <a:blip r:embed="rId3" cstate="print"/>
          <a:srcRect b="18685"/>
          <a:stretch>
            <a:fillRect/>
          </a:stretch>
        </p:blipFill>
        <p:spPr bwMode="auto">
          <a:xfrm>
            <a:off x="1928794" y="2428868"/>
            <a:ext cx="6076950" cy="3709997"/>
          </a:xfrm>
          <a:prstGeom prst="rect">
            <a:avLst/>
          </a:prstGeom>
          <a:ln>
            <a:noFill/>
          </a:ln>
          <a:effectLst>
            <a:softEdge rad="112500"/>
          </a:effectLst>
        </p:spPr>
      </p:pic>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57158" y="285728"/>
            <a:ext cx="8643998" cy="785818"/>
          </a:xfrm>
        </p:spPr>
        <p:txBody>
          <a:bodyPr>
            <a:normAutofit/>
          </a:bodyPr>
          <a:lstStyle/>
          <a:p>
            <a:pPr marL="514350" indent="-514350" algn="ctr"/>
            <a:r>
              <a:rPr lang="en-IN" b="1" u="sng" dirty="0" smtClean="0">
                <a:solidFill>
                  <a:srgbClr val="FFFF00"/>
                </a:solidFill>
                <a:effectLst>
                  <a:outerShdw blurRad="38100" dist="38100" dir="2700000" algn="tl">
                    <a:srgbClr val="000000">
                      <a:alpha val="43137"/>
                    </a:srgbClr>
                  </a:outerShdw>
                </a:effectLst>
              </a:rPr>
              <a:t>INTERPRETER</a:t>
            </a:r>
          </a:p>
        </p:txBody>
      </p:sp>
      <p:sp>
        <p:nvSpPr>
          <p:cNvPr id="4" name="Content Placeholder 2"/>
          <p:cNvSpPr>
            <a:spLocks noGrp="1"/>
          </p:cNvSpPr>
          <p:nvPr>
            <p:ph idx="1"/>
          </p:nvPr>
        </p:nvSpPr>
        <p:spPr>
          <a:xfrm>
            <a:off x="1071570" y="1214422"/>
            <a:ext cx="7715272" cy="1214446"/>
          </a:xfrm>
        </p:spPr>
        <p:txBody>
          <a:bodyPr>
            <a:noAutofit/>
          </a:bodyPr>
          <a:lstStyle/>
          <a:p>
            <a:pPr>
              <a:buNone/>
            </a:pPr>
            <a:r>
              <a:rPr lang="en-IN" sz="3200" b="1" dirty="0" smtClean="0">
                <a:effectLst>
                  <a:outerShdw blurRad="38100" dist="38100" dir="2700000" algn="tl">
                    <a:srgbClr val="000000">
                      <a:alpha val="43137"/>
                    </a:srgbClr>
                  </a:outerShdw>
                </a:effectLst>
              </a:rPr>
              <a:t>	Its a translator used to convert HLL to MLL and vice versa.</a:t>
            </a:r>
          </a:p>
        </p:txBody>
      </p:sp>
      <p:pic>
        <p:nvPicPr>
          <p:cNvPr id="3075" name="Picture 3" descr="C:\Users\Prakruti\Desktop\New folder\Distributions\interp.png"/>
          <p:cNvPicPr>
            <a:picLocks noChangeAspect="1" noChangeArrowheads="1"/>
          </p:cNvPicPr>
          <p:nvPr/>
        </p:nvPicPr>
        <p:blipFill>
          <a:blip r:embed="rId3" cstate="print"/>
          <a:srcRect/>
          <a:stretch>
            <a:fillRect/>
          </a:stretch>
        </p:blipFill>
        <p:spPr bwMode="auto">
          <a:xfrm>
            <a:off x="1500166" y="2857496"/>
            <a:ext cx="7290673" cy="2643206"/>
          </a:xfrm>
          <a:prstGeom prst="rect">
            <a:avLst/>
          </a:prstGeom>
          <a:ln>
            <a:noFill/>
          </a:ln>
          <a:effectLst>
            <a:softEdge rad="112500"/>
          </a:effectLst>
        </p:spPr>
      </p:pic>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285852" y="3286124"/>
            <a:ext cx="7643866"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WORKING  IN  PYTHON</a:t>
            </a:r>
            <a:endParaRPr lang="en-IN" b="1" u="sng" dirty="0" smtClean="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57158" y="285728"/>
            <a:ext cx="8643998"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WORKING  IN  PYTHON</a:t>
            </a:r>
            <a:endParaRPr lang="en-IN" b="1" u="sng" dirty="0" smtClean="0">
              <a:solidFill>
                <a:srgbClr val="FFFF00"/>
              </a:solidFill>
              <a:effectLst>
                <a:outerShdw blurRad="38100" dist="38100" dir="2700000" algn="tl">
                  <a:srgbClr val="000000">
                    <a:alpha val="43137"/>
                  </a:srgbClr>
                </a:outerShdw>
              </a:effectLst>
            </a:endParaRPr>
          </a:p>
        </p:txBody>
      </p:sp>
      <p:sp>
        <p:nvSpPr>
          <p:cNvPr id="4" name="Content Placeholder 2"/>
          <p:cNvSpPr>
            <a:spLocks noGrp="1"/>
          </p:cNvSpPr>
          <p:nvPr>
            <p:ph idx="1"/>
          </p:nvPr>
        </p:nvSpPr>
        <p:spPr>
          <a:xfrm>
            <a:off x="1071570" y="1571612"/>
            <a:ext cx="7715272" cy="5000660"/>
          </a:xfrm>
        </p:spPr>
        <p:txBody>
          <a:bodyPr>
            <a:noAutofit/>
          </a:bodyPr>
          <a:lstStyle/>
          <a:p>
            <a:pPr algn="just">
              <a:buNone/>
            </a:pPr>
            <a:r>
              <a:rPr lang="en-IN" sz="3200" b="1" dirty="0" smtClean="0">
                <a:effectLst>
                  <a:outerShdw blurRad="38100" dist="38100" dir="2700000" algn="tl">
                    <a:srgbClr val="000000">
                      <a:alpha val="43137"/>
                    </a:srgbClr>
                  </a:outerShdw>
                </a:effectLst>
              </a:rPr>
              <a:t>	</a:t>
            </a:r>
          </a:p>
          <a:p>
            <a:pPr algn="just">
              <a:buNone/>
            </a:pPr>
            <a:r>
              <a:rPr lang="en-IN" sz="3200" b="1" dirty="0" smtClean="0">
                <a:effectLst>
                  <a:outerShdw blurRad="38100" dist="38100" dir="2700000" algn="tl">
                    <a:srgbClr val="000000">
                      <a:alpha val="43137"/>
                    </a:srgbClr>
                  </a:outerShdw>
                </a:effectLst>
              </a:rPr>
              <a:t>		Python is free, open-source software that works on Linux, Mac, Windows, and various other platforms (21 in total). </a:t>
            </a:r>
          </a:p>
          <a:p>
            <a:pPr algn="just">
              <a:buNone/>
            </a:pPr>
            <a:r>
              <a:rPr lang="en-IN" sz="3200" b="1" dirty="0" smtClean="0">
                <a:effectLst>
                  <a:outerShdw blurRad="38100" dist="38100" dir="2700000" algn="tl">
                    <a:srgbClr val="000000">
                      <a:alpha val="43137"/>
                    </a:srgbClr>
                  </a:outerShdw>
                </a:effectLst>
              </a:rPr>
              <a:t>		</a:t>
            </a:r>
          </a:p>
          <a:p>
            <a:pPr algn="just">
              <a:buNone/>
            </a:pPr>
            <a:r>
              <a:rPr lang="en-IN" sz="3200" b="1" dirty="0" smtClean="0">
                <a:effectLst>
                  <a:outerShdw blurRad="38100" dist="38100" dir="2700000" algn="tl">
                    <a:srgbClr val="000000">
                      <a:alpha val="43137"/>
                    </a:srgbClr>
                  </a:outerShdw>
                </a:effectLst>
              </a:rPr>
              <a:t>		It comes preinstalled on Mac and most distributions of Linux.</a:t>
            </a:r>
          </a:p>
          <a:p>
            <a:pPr algn="just">
              <a:buNone/>
            </a:pPr>
            <a:r>
              <a:rPr lang="en-US" sz="3200" b="1" dirty="0" smtClean="0">
                <a:effectLst>
                  <a:outerShdw blurRad="38100" dist="38100" dir="2700000" algn="tl">
                    <a:srgbClr val="000000">
                      <a:alpha val="43137"/>
                    </a:srgbClr>
                  </a:outerShdw>
                </a:effectLst>
              </a:rPr>
              <a:t>		There are multiple python distributions available.</a:t>
            </a:r>
            <a:endParaRPr lang="en-IN" sz="3200" b="1" dirty="0" smtClean="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285852" y="3286124"/>
            <a:ext cx="7643866"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PYTHON  DISTRIBUTION</a:t>
            </a:r>
            <a:endParaRPr lang="en-IN" b="1" u="sng" dirty="0" smtClean="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u="sng" dirty="0" smtClean="0">
                <a:solidFill>
                  <a:srgbClr val="FFFF00"/>
                </a:solidFill>
                <a:effectLst>
                  <a:outerShdw blurRad="38100" dist="38100" dir="2700000" algn="tl">
                    <a:srgbClr val="000000">
                      <a:alpha val="43137"/>
                    </a:srgbClr>
                  </a:outerShdw>
                </a:effectLst>
              </a:rPr>
              <a:t>GUIDO VAN ROSSUM</a:t>
            </a:r>
          </a:p>
        </p:txBody>
      </p:sp>
      <p:pic>
        <p:nvPicPr>
          <p:cNvPr id="1026" name="Picture 2" descr="C:\Users\Sainik\Desktop\ulxuacef3u1lzwqmbc5o.jpg"/>
          <p:cNvPicPr>
            <a:picLocks noChangeAspect="1" noChangeArrowheads="1"/>
          </p:cNvPicPr>
          <p:nvPr/>
        </p:nvPicPr>
        <p:blipFill>
          <a:blip r:embed="rId3" cstate="print"/>
          <a:srcRect/>
          <a:stretch>
            <a:fillRect/>
          </a:stretch>
        </p:blipFill>
        <p:spPr bwMode="auto">
          <a:xfrm>
            <a:off x="2214546" y="1285860"/>
            <a:ext cx="5572164" cy="4884930"/>
          </a:xfrm>
          <a:prstGeom prst="rect">
            <a:avLst/>
          </a:prstGeom>
          <a:ln>
            <a:noFill/>
          </a:ln>
          <a:effectLst>
            <a:softEdge rad="112500"/>
          </a:effectLst>
        </p:spPr>
      </p:pic>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57158" y="285728"/>
            <a:ext cx="8643998"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PYTHON  DISTRIBUTION</a:t>
            </a:r>
            <a:endParaRPr lang="en-IN" b="1" u="sng" dirty="0" smtClean="0">
              <a:solidFill>
                <a:srgbClr val="FFFF00"/>
              </a:solidFill>
              <a:effectLst>
                <a:outerShdw blurRad="38100" dist="38100" dir="2700000" algn="tl">
                  <a:srgbClr val="000000">
                    <a:alpha val="43137"/>
                  </a:srgbClr>
                </a:outerShdw>
              </a:effectLst>
            </a:endParaRPr>
          </a:p>
        </p:txBody>
      </p:sp>
      <p:sp>
        <p:nvSpPr>
          <p:cNvPr id="4" name="Content Placeholder 2"/>
          <p:cNvSpPr>
            <a:spLocks noGrp="1"/>
          </p:cNvSpPr>
          <p:nvPr>
            <p:ph idx="1"/>
          </p:nvPr>
        </p:nvSpPr>
        <p:spPr>
          <a:xfrm>
            <a:off x="1071538" y="2214554"/>
            <a:ext cx="7715272" cy="3214710"/>
          </a:xfrm>
        </p:spPr>
        <p:txBody>
          <a:bodyPr>
            <a:noAutofit/>
          </a:bodyPr>
          <a:lstStyle/>
          <a:p>
            <a:pPr algn="just">
              <a:buNone/>
            </a:pPr>
            <a:r>
              <a:rPr lang="en-IN" sz="3200" b="1" dirty="0" smtClean="0">
                <a:effectLst>
                  <a:outerShdw blurRad="38100" dist="38100" dir="2700000" algn="tl">
                    <a:srgbClr val="000000">
                      <a:alpha val="43137"/>
                    </a:srgbClr>
                  </a:outerShdw>
                </a:effectLst>
              </a:rPr>
              <a:t>	</a:t>
            </a:r>
          </a:p>
          <a:p>
            <a:pPr algn="just">
              <a:buNone/>
            </a:pPr>
            <a:r>
              <a:rPr lang="en-IN" sz="3200" b="1" dirty="0" smtClean="0">
                <a:effectLst>
                  <a:outerShdw blurRad="38100" dist="38100" dir="2700000" algn="tl">
                    <a:srgbClr val="000000">
                      <a:alpha val="43137"/>
                    </a:srgbClr>
                  </a:outerShdw>
                </a:effectLst>
              </a:rPr>
              <a:t>		A Python distribution is a software bundle, which contains a Python interpreter and the Python standard library. Installer programs for common operating systems.</a:t>
            </a:r>
          </a:p>
        </p:txBody>
      </p:sp>
      <p:sp>
        <p:nvSpPr>
          <p:cNvPr id="5" name="Rectangle 4"/>
          <p:cNvSpPr/>
          <p:nvPr/>
        </p:nvSpPr>
        <p:spPr>
          <a:xfrm>
            <a:off x="1500166" y="1714488"/>
            <a:ext cx="5156989" cy="584775"/>
          </a:xfrm>
          <a:prstGeom prst="rect">
            <a:avLst/>
          </a:prstGeom>
        </p:spPr>
        <p:txBody>
          <a:bodyPr wrap="none">
            <a:spAutoFit/>
          </a:bodyPr>
          <a:lstStyle/>
          <a:p>
            <a:r>
              <a:rPr lang="en-IN" sz="3200" b="1" dirty="0" smtClean="0">
                <a:solidFill>
                  <a:srgbClr val="FFFF00"/>
                </a:solidFill>
                <a:effectLst>
                  <a:outerShdw blurRad="38100" dist="38100" dir="2700000" algn="tl">
                    <a:srgbClr val="000000">
                      <a:alpha val="43137"/>
                    </a:srgbClr>
                  </a:outerShdw>
                </a:effectLst>
              </a:rPr>
              <a:t>What is  Python distribution?</a:t>
            </a:r>
            <a:endParaRPr lang="en-IN" sz="3200" b="1" dirty="0">
              <a:solidFill>
                <a:srgbClr val="FFFF00"/>
              </a:solidFill>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57158" y="285728"/>
            <a:ext cx="8643998"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PYTHON  DISTRIBUTION</a:t>
            </a:r>
            <a:endParaRPr lang="en-IN" b="1" u="sng" dirty="0" smtClean="0">
              <a:solidFill>
                <a:srgbClr val="FFFF00"/>
              </a:solidFill>
              <a:effectLst>
                <a:outerShdw blurRad="38100" dist="38100" dir="2700000" algn="tl">
                  <a:srgbClr val="000000">
                    <a:alpha val="43137"/>
                  </a:srgbClr>
                </a:outerShdw>
              </a:effectLst>
            </a:endParaRPr>
          </a:p>
        </p:txBody>
      </p:sp>
      <p:sp>
        <p:nvSpPr>
          <p:cNvPr id="4" name="Content Placeholder 2"/>
          <p:cNvSpPr>
            <a:spLocks noGrp="1"/>
          </p:cNvSpPr>
          <p:nvPr>
            <p:ph idx="1"/>
          </p:nvPr>
        </p:nvSpPr>
        <p:spPr>
          <a:xfrm>
            <a:off x="1071538" y="1928802"/>
            <a:ext cx="7715272" cy="2714644"/>
          </a:xfrm>
        </p:spPr>
        <p:txBody>
          <a:bodyPr>
            <a:noAutofit/>
          </a:bodyPr>
          <a:lstStyle/>
          <a:p>
            <a:pPr algn="just">
              <a:buNone/>
            </a:pPr>
            <a:r>
              <a:rPr lang="en-IN" sz="3200" b="1" dirty="0" smtClean="0">
                <a:effectLst>
                  <a:outerShdw blurRad="38100" dist="38100" dir="2700000" algn="tl">
                    <a:srgbClr val="000000">
                      <a:alpha val="43137"/>
                    </a:srgbClr>
                  </a:outerShdw>
                </a:effectLst>
              </a:rPr>
              <a:t>	</a:t>
            </a:r>
          </a:p>
          <a:p>
            <a:pPr algn="just"/>
            <a:r>
              <a:rPr lang="en-IN" sz="3200" b="1" dirty="0" smtClean="0">
                <a:effectLst>
                  <a:outerShdw blurRad="38100" dist="38100" dir="2700000" algn="tl">
                    <a:srgbClr val="000000">
                      <a:alpha val="43137"/>
                    </a:srgbClr>
                  </a:outerShdw>
                </a:effectLst>
              </a:rPr>
              <a:t>		Aside from the official </a:t>
            </a:r>
            <a:r>
              <a:rPr lang="en-IN" sz="3200" b="1" dirty="0" err="1" smtClean="0">
                <a:effectLst>
                  <a:outerShdw blurRad="38100" dist="38100" dir="2700000" algn="tl">
                    <a:srgbClr val="000000">
                      <a:alpha val="43137"/>
                    </a:srgbClr>
                  </a:outerShdw>
                </a:effectLst>
              </a:rPr>
              <a:t>CPython</a:t>
            </a:r>
            <a:r>
              <a:rPr lang="en-IN" sz="3200" b="1" dirty="0" smtClean="0">
                <a:effectLst>
                  <a:outerShdw blurRad="38100" dist="38100" dir="2700000" algn="tl">
                    <a:srgbClr val="000000">
                      <a:alpha val="43137"/>
                    </a:srgbClr>
                  </a:outerShdw>
                </a:effectLst>
              </a:rPr>
              <a:t> distribution available from python.org, other distributions based on </a:t>
            </a:r>
            <a:r>
              <a:rPr lang="en-IN" sz="3200" b="1" dirty="0" err="1" smtClean="0">
                <a:effectLst>
                  <a:outerShdw blurRad="38100" dist="38100" dir="2700000" algn="tl">
                    <a:srgbClr val="000000">
                      <a:alpha val="43137"/>
                    </a:srgbClr>
                  </a:outerShdw>
                </a:effectLst>
              </a:rPr>
              <a:t>CPython</a:t>
            </a:r>
            <a:r>
              <a:rPr lang="en-IN" sz="3200" b="1" dirty="0" smtClean="0">
                <a:effectLst>
                  <a:outerShdw blurRad="38100" dist="38100" dir="2700000" algn="tl">
                    <a:srgbClr val="000000">
                      <a:alpha val="43137"/>
                    </a:srgbClr>
                  </a:outerShdw>
                </a:effectLst>
              </a:rPr>
              <a:t> include the followings:</a:t>
            </a: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57158" y="285728"/>
            <a:ext cx="8643998"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SOME OF  PYTHON DISTRIBUTION</a:t>
            </a:r>
            <a:endParaRPr lang="en-IN" b="1" u="sng" dirty="0" smtClean="0">
              <a:solidFill>
                <a:srgbClr val="FFFF00"/>
              </a:solidFill>
              <a:effectLst>
                <a:outerShdw blurRad="38100" dist="38100" dir="2700000" algn="tl">
                  <a:srgbClr val="000000">
                    <a:alpha val="43137"/>
                  </a:srgbClr>
                </a:outerShdw>
              </a:effectLst>
            </a:endParaRPr>
          </a:p>
        </p:txBody>
      </p:sp>
      <p:grpSp>
        <p:nvGrpSpPr>
          <p:cNvPr id="5" name="Group 4"/>
          <p:cNvGrpSpPr/>
          <p:nvPr/>
        </p:nvGrpSpPr>
        <p:grpSpPr>
          <a:xfrm>
            <a:off x="1571604" y="2571744"/>
            <a:ext cx="7336833" cy="2805098"/>
            <a:chOff x="1571604" y="2571744"/>
            <a:chExt cx="7336833" cy="2805098"/>
          </a:xfrm>
        </p:grpSpPr>
        <p:pic>
          <p:nvPicPr>
            <p:cNvPr id="4098" name="Picture 2" descr="C:\Users\Prakruti\Desktop\activepython-icon-512x512_1.png"/>
            <p:cNvPicPr>
              <a:picLocks noChangeAspect="1" noChangeArrowheads="1"/>
            </p:cNvPicPr>
            <p:nvPr/>
          </p:nvPicPr>
          <p:blipFill>
            <a:blip r:embed="rId3" cstate="print"/>
            <a:srcRect/>
            <a:stretch>
              <a:fillRect/>
            </a:stretch>
          </p:blipFill>
          <p:spPr bwMode="auto">
            <a:xfrm>
              <a:off x="1571604" y="2571744"/>
              <a:ext cx="2312014" cy="2805098"/>
            </a:xfrm>
            <a:prstGeom prst="rect">
              <a:avLst/>
            </a:prstGeom>
            <a:ln>
              <a:noFill/>
            </a:ln>
            <a:effectLst>
              <a:outerShdw blurRad="292100" dist="139700" dir="2700000" algn="tl" rotWithShape="0">
                <a:srgbClr val="333333">
                  <a:alpha val="65000"/>
                </a:srgbClr>
              </a:outerShdw>
            </a:effectLst>
          </p:spPr>
        </p:pic>
        <p:pic>
          <p:nvPicPr>
            <p:cNvPr id="9" name="Picture 3" descr="C:\Users\Prakruti\Desktop\logo-activepython.png"/>
            <p:cNvPicPr>
              <a:picLocks noChangeAspect="1" noChangeArrowheads="1"/>
            </p:cNvPicPr>
            <p:nvPr/>
          </p:nvPicPr>
          <p:blipFill>
            <a:blip r:embed="rId4" cstate="print"/>
            <a:srcRect/>
            <a:stretch>
              <a:fillRect/>
            </a:stretch>
          </p:blipFill>
          <p:spPr bwMode="auto">
            <a:xfrm>
              <a:off x="4071934" y="3571876"/>
              <a:ext cx="4836503" cy="857256"/>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57158" y="285728"/>
            <a:ext cx="8643998"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SOME OF PYTHON DISTRIBUTION</a:t>
            </a:r>
            <a:endParaRPr lang="en-IN" b="1" u="sng" dirty="0" smtClean="0">
              <a:solidFill>
                <a:srgbClr val="FFFF00"/>
              </a:solidFill>
              <a:effectLst>
                <a:outerShdw blurRad="38100" dist="38100" dir="2700000" algn="tl">
                  <a:srgbClr val="000000">
                    <a:alpha val="43137"/>
                  </a:srgbClr>
                </a:outerShdw>
              </a:effectLst>
            </a:endParaRPr>
          </a:p>
        </p:txBody>
      </p:sp>
      <p:pic>
        <p:nvPicPr>
          <p:cNvPr id="5122" name="Picture 2" descr="C:\Users\Prakruti\Desktop\AnacondaCIO_Logo (1).png"/>
          <p:cNvPicPr>
            <a:picLocks noChangeAspect="1" noChangeArrowheads="1"/>
          </p:cNvPicPr>
          <p:nvPr/>
        </p:nvPicPr>
        <p:blipFill>
          <a:blip r:embed="rId3" cstate="print"/>
          <a:srcRect/>
          <a:stretch>
            <a:fillRect/>
          </a:stretch>
        </p:blipFill>
        <p:spPr bwMode="auto">
          <a:xfrm>
            <a:off x="2571736" y="2214554"/>
            <a:ext cx="5035550" cy="29384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57158" y="285728"/>
            <a:ext cx="8643998"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SOME OF  PYTHON DISTRIBUTION</a:t>
            </a:r>
            <a:endParaRPr lang="en-IN" b="1" u="sng" dirty="0" smtClean="0">
              <a:solidFill>
                <a:srgbClr val="FFFF00"/>
              </a:solidFill>
              <a:effectLst>
                <a:outerShdw blurRad="38100" dist="38100" dir="2700000" algn="tl">
                  <a:srgbClr val="000000">
                    <a:alpha val="43137"/>
                  </a:srgbClr>
                </a:outerShdw>
              </a:effectLst>
            </a:endParaRPr>
          </a:p>
        </p:txBody>
      </p:sp>
      <p:pic>
        <p:nvPicPr>
          <p:cNvPr id="6146" name="Picture 2" descr="C:\Users\Prakruti\Desktop\Final-version-canopy-logo-1.png"/>
          <p:cNvPicPr>
            <a:picLocks noChangeAspect="1" noChangeArrowheads="1"/>
          </p:cNvPicPr>
          <p:nvPr/>
        </p:nvPicPr>
        <p:blipFill>
          <a:blip r:embed="rId3" cstate="print"/>
          <a:srcRect/>
          <a:stretch>
            <a:fillRect/>
          </a:stretch>
        </p:blipFill>
        <p:spPr bwMode="auto">
          <a:xfrm>
            <a:off x="2714612" y="2071678"/>
            <a:ext cx="4464067" cy="3361138"/>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2786050" y="5929330"/>
            <a:ext cx="4215193" cy="584775"/>
          </a:xfrm>
          <a:prstGeom prst="rect">
            <a:avLst/>
          </a:prstGeom>
        </p:spPr>
        <p:txBody>
          <a:bodyPr wrap="none">
            <a:spAutoFit/>
          </a:bodyPr>
          <a:lstStyle/>
          <a:p>
            <a:r>
              <a:rPr lang="en-IN" sz="3200" b="1" dirty="0" smtClean="0">
                <a:solidFill>
                  <a:srgbClr val="FFFF00"/>
                </a:solidFill>
                <a:effectLst>
                  <a:outerShdw blurRad="38100" dist="38100" dir="2700000" algn="tl">
                    <a:srgbClr val="000000">
                      <a:alpha val="43137"/>
                    </a:srgbClr>
                  </a:outerShdw>
                </a:effectLst>
              </a:rPr>
              <a:t>ENTHOUGHT'S CANOPY</a:t>
            </a: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57158" y="285728"/>
            <a:ext cx="8643998"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SOME OF PYTHON DISTRIBUTION</a:t>
            </a:r>
            <a:endParaRPr lang="en-IN" b="1" u="sng" dirty="0" smtClean="0">
              <a:solidFill>
                <a:srgbClr val="FFFF00"/>
              </a:solidFill>
              <a:effectLst>
                <a:outerShdw blurRad="38100" dist="38100" dir="2700000" algn="tl">
                  <a:srgbClr val="000000">
                    <a:alpha val="43137"/>
                  </a:srgbClr>
                </a:outerShdw>
              </a:effectLst>
            </a:endParaRPr>
          </a:p>
        </p:txBody>
      </p:sp>
      <p:sp>
        <p:nvSpPr>
          <p:cNvPr id="5" name="Rectangle 4"/>
          <p:cNvSpPr/>
          <p:nvPr/>
        </p:nvSpPr>
        <p:spPr>
          <a:xfrm>
            <a:off x="3857620" y="5286388"/>
            <a:ext cx="2376548" cy="584775"/>
          </a:xfrm>
          <a:prstGeom prst="rect">
            <a:avLst/>
          </a:prstGeom>
        </p:spPr>
        <p:txBody>
          <a:bodyPr wrap="none">
            <a:spAutoFit/>
          </a:bodyPr>
          <a:lstStyle/>
          <a:p>
            <a:r>
              <a:rPr lang="en-IN" sz="3200" b="1" dirty="0" smtClean="0">
                <a:solidFill>
                  <a:srgbClr val="FFFF00"/>
                </a:solidFill>
                <a:effectLst>
                  <a:outerShdw blurRad="38100" dist="38100" dir="2700000" algn="tl">
                    <a:srgbClr val="000000">
                      <a:alpha val="43137"/>
                    </a:srgbClr>
                  </a:outerShdw>
                </a:effectLst>
              </a:rPr>
              <a:t>WINPYTHON</a:t>
            </a:r>
          </a:p>
        </p:txBody>
      </p:sp>
      <p:pic>
        <p:nvPicPr>
          <p:cNvPr id="8194" name="Picture 2" descr="C:\Users\Prakruti\Desktop\download.jpg"/>
          <p:cNvPicPr>
            <a:picLocks noChangeAspect="1" noChangeArrowheads="1"/>
          </p:cNvPicPr>
          <p:nvPr/>
        </p:nvPicPr>
        <p:blipFill>
          <a:blip r:embed="rId3" cstate="print"/>
          <a:srcRect/>
          <a:stretch>
            <a:fillRect/>
          </a:stretch>
        </p:blipFill>
        <p:spPr bwMode="auto">
          <a:xfrm>
            <a:off x="1857356" y="2928934"/>
            <a:ext cx="6522600" cy="17145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57158" y="285728"/>
            <a:ext cx="8643998"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SOME PYTHON DISTRIBUTION</a:t>
            </a:r>
            <a:endParaRPr lang="en-IN" b="1" u="sng" dirty="0" smtClean="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643042" y="2214554"/>
            <a:ext cx="6858032" cy="2246769"/>
          </a:xfrm>
          <a:prstGeom prst="rect">
            <a:avLst/>
          </a:prstGeom>
        </p:spPr>
        <p:txBody>
          <a:bodyPr wrap="square">
            <a:spAutoFit/>
          </a:bodyPr>
          <a:lstStyle/>
          <a:p>
            <a:pPr algn="just"/>
            <a:r>
              <a:rPr lang="en-IN" sz="2800" b="1" u="sng" dirty="0" smtClean="0">
                <a:solidFill>
                  <a:srgbClr val="FFFF00"/>
                </a:solidFill>
                <a:effectLst>
                  <a:outerShdw blurRad="38100" dist="38100" dir="2700000" algn="tl">
                    <a:srgbClr val="000000">
                      <a:alpha val="43137"/>
                    </a:srgbClr>
                  </a:outerShdw>
                </a:effectLst>
              </a:rPr>
              <a:t>CHINESEPYTHON PROJECT</a:t>
            </a:r>
            <a:r>
              <a:rPr lang="en-IN" sz="2800" b="1" dirty="0" smtClean="0">
                <a:solidFill>
                  <a:srgbClr val="FFFF00"/>
                </a:solidFill>
                <a:effectLst>
                  <a:outerShdw blurRad="38100" dist="38100" dir="2700000" algn="tl">
                    <a:srgbClr val="000000">
                      <a:alpha val="43137"/>
                    </a:srgbClr>
                  </a:outerShdw>
                </a:effectLst>
              </a:rPr>
              <a:t>: </a:t>
            </a:r>
            <a:r>
              <a:rPr lang="en-IN" sz="2800" b="1" dirty="0" smtClean="0">
                <a:solidFill>
                  <a:schemeClr val="bg1"/>
                </a:solidFill>
                <a:effectLst>
                  <a:outerShdw blurRad="38100" dist="38100" dir="2700000" algn="tl">
                    <a:srgbClr val="000000">
                      <a:alpha val="43137"/>
                    </a:srgbClr>
                  </a:outerShdw>
                </a:effectLst>
              </a:rPr>
              <a:t>Translation of Python's keywords, internal types and classes into Chinese. Eventually allows a programmer to write Python programs in Chinese.</a:t>
            </a: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500166" y="2285992"/>
            <a:ext cx="7358114" cy="2800767"/>
          </a:xfrm>
          <a:prstGeom prst="rect">
            <a:avLst/>
          </a:prstGeom>
        </p:spPr>
        <p:txBody>
          <a:bodyPr wrap="square">
            <a:spAutoFit/>
          </a:bodyPr>
          <a:lstStyle/>
          <a:p>
            <a:pPr algn="ctr"/>
            <a:r>
              <a:rPr lang="en-IN" sz="4400" b="1" dirty="0" smtClean="0">
                <a:solidFill>
                  <a:srgbClr val="FFFF00"/>
                </a:solidFill>
                <a:effectLst>
                  <a:outerShdw blurRad="38100" dist="38100" dir="2700000" algn="tl">
                    <a:srgbClr val="000000">
                      <a:alpha val="43137"/>
                    </a:srgbClr>
                  </a:outerShdw>
                </a:effectLst>
              </a:rPr>
              <a:t>Integrated </a:t>
            </a:r>
          </a:p>
          <a:p>
            <a:pPr algn="ctr"/>
            <a:r>
              <a:rPr lang="en-IN" sz="4400" b="1" dirty="0" smtClean="0">
                <a:solidFill>
                  <a:srgbClr val="FFFF00"/>
                </a:solidFill>
                <a:effectLst>
                  <a:outerShdw blurRad="38100" dist="38100" dir="2700000" algn="tl">
                    <a:srgbClr val="000000">
                      <a:alpha val="43137"/>
                    </a:srgbClr>
                  </a:outerShdw>
                </a:effectLst>
              </a:rPr>
              <a:t>Development </a:t>
            </a:r>
          </a:p>
          <a:p>
            <a:pPr algn="ctr"/>
            <a:r>
              <a:rPr lang="en-IN" sz="4400" b="1" dirty="0" smtClean="0">
                <a:solidFill>
                  <a:srgbClr val="FFFF00"/>
                </a:solidFill>
                <a:effectLst>
                  <a:outerShdw blurRad="38100" dist="38100" dir="2700000" algn="tl">
                    <a:srgbClr val="000000">
                      <a:alpha val="43137"/>
                    </a:srgbClr>
                  </a:outerShdw>
                </a:effectLst>
              </a:rPr>
              <a:t>Environment</a:t>
            </a:r>
          </a:p>
          <a:p>
            <a:pPr algn="ctr"/>
            <a:r>
              <a:rPr lang="en-US" sz="4400" b="1" dirty="0" smtClean="0">
                <a:solidFill>
                  <a:srgbClr val="FFFF00"/>
                </a:solidFill>
                <a:effectLst>
                  <a:outerShdw blurRad="38100" dist="38100" dir="2700000" algn="tl">
                    <a:srgbClr val="000000">
                      <a:alpha val="43137"/>
                    </a:srgbClr>
                  </a:outerShdw>
                </a:effectLst>
              </a:rPr>
              <a:t>(IDE)</a:t>
            </a:r>
            <a:endParaRPr lang="en-IN" sz="44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1571604" y="1000108"/>
            <a:ext cx="6858048" cy="584775"/>
          </a:xfrm>
          <a:prstGeom prst="rect">
            <a:avLst/>
          </a:prstGeom>
        </p:spPr>
        <p:txBody>
          <a:bodyPr wrap="square">
            <a:spAutoFit/>
          </a:bodyPr>
          <a:lstStyle/>
          <a:p>
            <a:r>
              <a:rPr lang="en-IN" sz="3200" b="1" dirty="0" smtClean="0">
                <a:solidFill>
                  <a:srgbClr val="FFFF00"/>
                </a:solidFill>
                <a:effectLst>
                  <a:outerShdw blurRad="38100" dist="38100" dir="2700000" algn="tl">
                    <a:srgbClr val="000000">
                      <a:alpha val="43137"/>
                    </a:srgbClr>
                  </a:outerShdw>
                </a:effectLst>
              </a:rPr>
              <a:t>What is an IDE?</a:t>
            </a:r>
            <a:endParaRPr lang="en-IN" sz="3200" b="1" dirty="0">
              <a:solidFill>
                <a:srgbClr val="FFFF00"/>
              </a:solidFill>
              <a:effectLst>
                <a:outerShdw blurRad="38100" dist="38100" dir="2700000" algn="tl">
                  <a:srgbClr val="000000">
                    <a:alpha val="43137"/>
                  </a:srgbClr>
                </a:outerShdw>
              </a:effectLst>
            </a:endParaRPr>
          </a:p>
        </p:txBody>
      </p:sp>
      <p:sp>
        <p:nvSpPr>
          <p:cNvPr id="9" name="Rectangle 8"/>
          <p:cNvSpPr/>
          <p:nvPr/>
        </p:nvSpPr>
        <p:spPr>
          <a:xfrm>
            <a:off x="1428728" y="2143116"/>
            <a:ext cx="7429552" cy="3970318"/>
          </a:xfrm>
          <a:prstGeom prst="rect">
            <a:avLst/>
          </a:prstGeom>
        </p:spPr>
        <p:txBody>
          <a:bodyPr wrap="square">
            <a:spAutoFit/>
          </a:bodyPr>
          <a:lstStyle/>
          <a:p>
            <a:pPr algn="just"/>
            <a:r>
              <a:rPr lang="en-IN" sz="2800" b="1" dirty="0" smtClean="0">
                <a:solidFill>
                  <a:schemeClr val="bg1"/>
                </a:solidFill>
                <a:effectLst>
                  <a:outerShdw blurRad="38100" dist="38100" dir="2700000" algn="tl">
                    <a:srgbClr val="000000">
                      <a:alpha val="43137"/>
                    </a:srgbClr>
                  </a:outerShdw>
                </a:effectLst>
              </a:rPr>
              <a:t>	An integrated development environment (IDE) is a software application that provides comprehensive facilities to computer programmers for software development. </a:t>
            </a:r>
          </a:p>
          <a:p>
            <a:pPr algn="just"/>
            <a:endParaRPr lang="en-IN" sz="2800" b="1" dirty="0" smtClean="0">
              <a:solidFill>
                <a:schemeClr val="bg1"/>
              </a:solidFill>
              <a:effectLst>
                <a:outerShdw blurRad="38100" dist="38100" dir="2700000" algn="tl">
                  <a:srgbClr val="000000">
                    <a:alpha val="43137"/>
                  </a:srgbClr>
                </a:outerShdw>
              </a:effectLst>
            </a:endParaRPr>
          </a:p>
          <a:p>
            <a:pPr algn="just"/>
            <a:r>
              <a:rPr lang="en-IN" sz="2800" b="1" dirty="0" smtClean="0">
                <a:solidFill>
                  <a:schemeClr val="bg1"/>
                </a:solidFill>
                <a:effectLst>
                  <a:outerShdw blurRad="38100" dist="38100" dir="2700000" algn="tl">
                    <a:srgbClr val="000000">
                      <a:alpha val="43137"/>
                    </a:srgbClr>
                  </a:outerShdw>
                </a:effectLst>
              </a:rPr>
              <a:t>	An IDE normally consists of a source code editor, build automation tools, and a debugger. Most modern IDEs have intelligent code completion.</a:t>
            </a:r>
            <a:endParaRPr lang="en-IN"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928794" y="2714620"/>
            <a:ext cx="6500858"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PYTHON  IDE / IDLE </a:t>
            </a:r>
            <a:endParaRPr lang="en-IN" b="1" u="sng" dirty="0" smtClean="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u="sng" dirty="0" smtClean="0">
                <a:solidFill>
                  <a:srgbClr val="FFFF00"/>
                </a:solidFill>
                <a:effectLst>
                  <a:outerShdw blurRad="38100" dist="38100" dir="2700000" algn="tl">
                    <a:srgbClr val="000000">
                      <a:alpha val="43137"/>
                    </a:srgbClr>
                  </a:outerShdw>
                </a:effectLst>
              </a:rPr>
              <a:t>GUIDO VAN ROSSUM</a:t>
            </a:r>
          </a:p>
        </p:txBody>
      </p:sp>
      <p:pic>
        <p:nvPicPr>
          <p:cNvPr id="2050" name="Picture 2" descr="C:\Users\Sainik\Desktop\images.jpg"/>
          <p:cNvPicPr>
            <a:picLocks noChangeAspect="1" noChangeArrowheads="1"/>
          </p:cNvPicPr>
          <p:nvPr/>
        </p:nvPicPr>
        <p:blipFill>
          <a:blip r:embed="rId3" cstate="print"/>
          <a:srcRect/>
          <a:stretch>
            <a:fillRect/>
          </a:stretch>
        </p:blipFill>
        <p:spPr bwMode="auto">
          <a:xfrm>
            <a:off x="2357422" y="1357298"/>
            <a:ext cx="5000660" cy="4534497"/>
          </a:xfrm>
          <a:prstGeom prst="rect">
            <a:avLst/>
          </a:prstGeom>
          <a:ln>
            <a:noFill/>
          </a:ln>
          <a:effectLst>
            <a:softEdge rad="112500"/>
          </a:effectLst>
        </p:spPr>
      </p:pic>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785918" y="357166"/>
            <a:ext cx="6500858"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PYTHON  IDE / IDLE </a:t>
            </a:r>
            <a:endParaRPr lang="en-IN" b="1" u="sng" dirty="0" smtClean="0">
              <a:solidFill>
                <a:srgbClr val="FFFF00"/>
              </a:solidFill>
              <a:effectLst>
                <a:outerShdw blurRad="38100" dist="38100" dir="2700000" algn="tl">
                  <a:srgbClr val="000000">
                    <a:alpha val="43137"/>
                  </a:srgbClr>
                </a:outerShdw>
              </a:effectLst>
            </a:endParaRPr>
          </a:p>
        </p:txBody>
      </p:sp>
      <p:sp>
        <p:nvSpPr>
          <p:cNvPr id="3" name="Rectangle 2"/>
          <p:cNvSpPr/>
          <p:nvPr/>
        </p:nvSpPr>
        <p:spPr>
          <a:xfrm>
            <a:off x="1500166" y="2285992"/>
            <a:ext cx="7358114" cy="4031873"/>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	IDLE (short for integrated development environment or integrated development and learning environment) is an integrated development environment for Python, which has been bundled with the default implementation of the language since 1.5.2b1. ... </a:t>
            </a:r>
            <a:r>
              <a:rPr lang="en-IN" sz="3200" b="1" dirty="0" err="1" smtClean="0">
                <a:solidFill>
                  <a:schemeClr val="bg1"/>
                </a:solidFill>
                <a:effectLst>
                  <a:outerShdw blurRad="38100" dist="38100" dir="2700000" algn="tl">
                    <a:srgbClr val="000000">
                      <a:alpha val="43137"/>
                    </a:srgbClr>
                  </a:outerShdw>
                </a:effectLst>
              </a:rPr>
              <a:t>Pythonshell</a:t>
            </a:r>
            <a:r>
              <a:rPr lang="en-IN" sz="3200" b="1" dirty="0" smtClean="0">
                <a:solidFill>
                  <a:schemeClr val="bg1"/>
                </a:solidFill>
                <a:effectLst>
                  <a:outerShdw blurRad="38100" dist="38100" dir="2700000" algn="tl">
                    <a:srgbClr val="000000">
                      <a:alpha val="43137"/>
                    </a:srgbClr>
                  </a:outerShdw>
                </a:effectLst>
              </a:rPr>
              <a:t> with syntax highlighting.</a:t>
            </a:r>
            <a:endParaRPr lang="en-IN" sz="3200" b="1"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1500166" y="1714488"/>
            <a:ext cx="5025350" cy="584775"/>
          </a:xfrm>
          <a:prstGeom prst="rect">
            <a:avLst/>
          </a:prstGeom>
        </p:spPr>
        <p:txBody>
          <a:bodyPr wrap="none">
            <a:spAutoFit/>
          </a:bodyPr>
          <a:lstStyle/>
          <a:p>
            <a:r>
              <a:rPr lang="en-IN" sz="3200" b="1" dirty="0" smtClean="0">
                <a:solidFill>
                  <a:srgbClr val="FFFF00"/>
                </a:solidFill>
                <a:effectLst>
                  <a:outerShdw blurRad="38100" dist="38100" dir="2700000" algn="tl">
                    <a:srgbClr val="000000">
                      <a:alpha val="43137"/>
                    </a:srgbClr>
                  </a:outerShdw>
                </a:effectLst>
              </a:rPr>
              <a:t>What is  Python IDE or IDLE?</a:t>
            </a:r>
            <a:endParaRPr lang="en-IN" sz="3200" b="1" dirty="0">
              <a:solidFill>
                <a:srgbClr val="FFFF00"/>
              </a:solidFill>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928794" y="3286124"/>
            <a:ext cx="6500858"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POPULAR PYTHON  IDEs </a:t>
            </a:r>
            <a:endParaRPr lang="en-IN" b="1" u="sng" dirty="0" smtClean="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928794" y="214290"/>
            <a:ext cx="6500858"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POPULAR PYTHON  IDEs </a:t>
            </a:r>
            <a:endParaRPr lang="en-IN" b="1" u="sng" dirty="0" smtClean="0">
              <a:solidFill>
                <a:srgbClr val="FFFF00"/>
              </a:solidFill>
              <a:effectLst>
                <a:outerShdw blurRad="38100" dist="38100" dir="2700000" algn="tl">
                  <a:srgbClr val="000000">
                    <a:alpha val="43137"/>
                  </a:srgbClr>
                </a:outerShdw>
              </a:effectLst>
            </a:endParaRPr>
          </a:p>
        </p:txBody>
      </p:sp>
      <p:pic>
        <p:nvPicPr>
          <p:cNvPr id="9218" name="Picture 2" descr="C:\Users\Prakruti\Desktop\New folder\123.png"/>
          <p:cNvPicPr>
            <a:picLocks noChangeAspect="1" noChangeArrowheads="1"/>
          </p:cNvPicPr>
          <p:nvPr/>
        </p:nvPicPr>
        <p:blipFill>
          <a:blip r:embed="rId3" cstate="print"/>
          <a:srcRect/>
          <a:stretch>
            <a:fillRect/>
          </a:stretch>
        </p:blipFill>
        <p:spPr bwMode="auto">
          <a:xfrm>
            <a:off x="2000232" y="2071678"/>
            <a:ext cx="6667500" cy="2847975"/>
          </a:xfrm>
          <a:prstGeom prst="rect">
            <a:avLst/>
          </a:prstGeom>
          <a:noFill/>
        </p:spPr>
      </p:pic>
      <p:sp>
        <p:nvSpPr>
          <p:cNvPr id="4" name="Title 1"/>
          <p:cNvSpPr txBox="1">
            <a:spLocks/>
          </p:cNvSpPr>
          <p:nvPr/>
        </p:nvSpPr>
        <p:spPr>
          <a:xfrm>
            <a:off x="2000232" y="5357826"/>
            <a:ext cx="6500858" cy="785818"/>
          </a:xfrm>
          <a:prstGeom prst="rect">
            <a:avLst/>
          </a:prstGeom>
        </p:spPr>
        <p:txBody>
          <a:bodyPr vert="horz" lIns="91440" tIns="45720" rIns="91440" bIns="45720" rtlCol="0" anchor="ctr">
            <a:normAutofit/>
          </a:bodyPr>
          <a:lstStyle/>
          <a:p>
            <a:pPr marL="514350" marR="0" lvl="0" indent="-514350" algn="ctr" defTabSz="914400" rtl="0" eaLnBrk="1" fontAlgn="auto" latinLnBrk="0" hangingPunct="1">
              <a:lnSpc>
                <a:spcPct val="100000"/>
              </a:lnSpc>
              <a:spcBef>
                <a:spcPct val="0"/>
              </a:spcBef>
              <a:spcAft>
                <a:spcPts val="0"/>
              </a:spcAft>
              <a:buClrTx/>
              <a:buSzTx/>
              <a:buFontTx/>
              <a:buNone/>
              <a:tabLst/>
              <a:defRPr/>
            </a:pPr>
            <a:r>
              <a:rPr kumimoji="0" lang="en-US" sz="3600" b="1" i="0" u="sng" strike="noStrike" kern="1200" cap="none" spc="0" normalizeH="0" baseline="0" noProof="0" dirty="0" err="1" smtClean="0">
                <a:ln>
                  <a:noFill/>
                </a:ln>
                <a:solidFill>
                  <a:srgbClr val="FFFF00"/>
                </a:solidFill>
                <a:effectLst>
                  <a:outerShdw blurRad="38100" dist="38100" dir="2700000" algn="tl">
                    <a:srgbClr val="000000">
                      <a:alpha val="43137"/>
                    </a:srgbClr>
                  </a:outerShdw>
                </a:effectLst>
                <a:uLnTx/>
                <a:uFillTx/>
                <a:latin typeface="+mj-lt"/>
                <a:ea typeface="+mj-ea"/>
                <a:cs typeface="+mj-cs"/>
              </a:rPr>
              <a:t>GitHub</a:t>
            </a:r>
            <a:r>
              <a:rPr kumimoji="0" lang="en-US"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 : NINJA IDE</a:t>
            </a:r>
            <a:endParaRPr kumimoji="0" lang="en-IN"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928794" y="214290"/>
            <a:ext cx="6500858"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POPULAR PYTHON  IDEs </a:t>
            </a:r>
            <a:endParaRPr lang="en-IN" b="1" u="sng" dirty="0" smtClean="0">
              <a:solidFill>
                <a:srgbClr val="FFFF00"/>
              </a:solidFill>
              <a:effectLst>
                <a:outerShdw blurRad="38100" dist="38100" dir="2700000" algn="tl">
                  <a:srgbClr val="000000">
                    <a:alpha val="43137"/>
                  </a:srgbClr>
                </a:outerShdw>
              </a:effectLst>
            </a:endParaRPr>
          </a:p>
        </p:txBody>
      </p:sp>
      <p:sp>
        <p:nvSpPr>
          <p:cNvPr id="4" name="Title 1"/>
          <p:cNvSpPr txBox="1">
            <a:spLocks/>
          </p:cNvSpPr>
          <p:nvPr/>
        </p:nvSpPr>
        <p:spPr>
          <a:xfrm>
            <a:off x="2071670" y="5572140"/>
            <a:ext cx="6500858" cy="785818"/>
          </a:xfrm>
          <a:prstGeom prst="rect">
            <a:avLst/>
          </a:prstGeom>
        </p:spPr>
        <p:txBody>
          <a:bodyPr vert="horz" lIns="91440" tIns="45720" rIns="91440" bIns="45720" rtlCol="0" anchor="ctr">
            <a:normAutofit/>
          </a:bodyPr>
          <a:lstStyle/>
          <a:p>
            <a:pPr marL="514350" marR="0" lvl="0" indent="-514350" algn="ctr" defTabSz="914400" rtl="0" eaLnBrk="1" fontAlgn="auto" latinLnBrk="0" hangingPunct="1">
              <a:lnSpc>
                <a:spcPct val="100000"/>
              </a:lnSpc>
              <a:spcBef>
                <a:spcPct val="0"/>
              </a:spcBef>
              <a:spcAft>
                <a:spcPts val="0"/>
              </a:spcAft>
              <a:buClrTx/>
              <a:buSzTx/>
              <a:buFontTx/>
              <a:buNone/>
              <a:tabLst/>
              <a:defRPr/>
            </a:pPr>
            <a:r>
              <a:rPr kumimoji="0" lang="en-US"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SPYDER</a:t>
            </a:r>
            <a:endParaRPr kumimoji="0" lang="en-IN"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pic>
        <p:nvPicPr>
          <p:cNvPr id="10242" name="Picture 2" descr="C:\Users\Prakruti\Desktop\New folder\1200px-Spyder_logo.svg.png"/>
          <p:cNvPicPr>
            <a:picLocks noChangeAspect="1" noChangeArrowheads="1"/>
          </p:cNvPicPr>
          <p:nvPr/>
        </p:nvPicPr>
        <p:blipFill>
          <a:blip r:embed="rId3" cstate="print"/>
          <a:srcRect/>
          <a:stretch>
            <a:fillRect/>
          </a:stretch>
        </p:blipFill>
        <p:spPr bwMode="auto">
          <a:xfrm>
            <a:off x="3143240" y="1428736"/>
            <a:ext cx="3929090" cy="3929090"/>
          </a:xfrm>
          <a:prstGeom prst="rect">
            <a:avLst/>
          </a:prstGeom>
          <a:noFill/>
        </p:spPr>
      </p:pic>
      <p:pic>
        <p:nvPicPr>
          <p:cNvPr id="10243" name="Picture 3" descr="C:\Users\Prakruti\Desktop\New folder\spider.png"/>
          <p:cNvPicPr>
            <a:picLocks noChangeAspect="1" noChangeArrowheads="1"/>
          </p:cNvPicPr>
          <p:nvPr/>
        </p:nvPicPr>
        <p:blipFill>
          <a:blip r:embed="rId4" cstate="print"/>
          <a:srcRect/>
          <a:stretch>
            <a:fillRect/>
          </a:stretch>
        </p:blipFill>
        <p:spPr bwMode="auto">
          <a:xfrm>
            <a:off x="357158" y="5072074"/>
            <a:ext cx="3014891" cy="1143008"/>
          </a:xfrm>
          <a:prstGeom prst="rect">
            <a:avLst/>
          </a:prstGeom>
          <a:noFill/>
        </p:spPr>
      </p:pic>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928794" y="214290"/>
            <a:ext cx="6500858"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POPULAR PYTHON  IDEs </a:t>
            </a:r>
            <a:endParaRPr lang="en-IN" b="1" u="sng" dirty="0" smtClean="0">
              <a:solidFill>
                <a:srgbClr val="FFFF00"/>
              </a:solidFill>
              <a:effectLst>
                <a:outerShdw blurRad="38100" dist="38100" dir="2700000" algn="tl">
                  <a:srgbClr val="000000">
                    <a:alpha val="43137"/>
                  </a:srgbClr>
                </a:outerShdw>
              </a:effectLst>
            </a:endParaRPr>
          </a:p>
        </p:txBody>
      </p:sp>
      <p:sp>
        <p:nvSpPr>
          <p:cNvPr id="4" name="Title 1"/>
          <p:cNvSpPr txBox="1">
            <a:spLocks/>
          </p:cNvSpPr>
          <p:nvPr/>
        </p:nvSpPr>
        <p:spPr>
          <a:xfrm>
            <a:off x="2071670" y="5572140"/>
            <a:ext cx="6500858" cy="785818"/>
          </a:xfrm>
          <a:prstGeom prst="rect">
            <a:avLst/>
          </a:prstGeom>
        </p:spPr>
        <p:txBody>
          <a:bodyPr vert="horz" lIns="91440" tIns="45720" rIns="91440" bIns="45720" rtlCol="0" anchor="ctr">
            <a:normAutofit/>
          </a:bodyPr>
          <a:lstStyle/>
          <a:p>
            <a:pPr marL="514350" marR="0" lvl="0" indent="-514350" algn="ctr" defTabSz="914400" rtl="0" eaLnBrk="1" fontAlgn="auto" latinLnBrk="0" hangingPunct="1">
              <a:lnSpc>
                <a:spcPct val="100000"/>
              </a:lnSpc>
              <a:spcBef>
                <a:spcPct val="0"/>
              </a:spcBef>
              <a:spcAft>
                <a:spcPts val="0"/>
              </a:spcAft>
              <a:buClrTx/>
              <a:buSzTx/>
              <a:buFontTx/>
              <a:buNone/>
              <a:tabLst/>
              <a:defRPr/>
            </a:pPr>
            <a:r>
              <a:rPr kumimoji="0" lang="en-US"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ECLIPSE</a:t>
            </a:r>
            <a:endParaRPr kumimoji="0" lang="en-IN"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pic>
        <p:nvPicPr>
          <p:cNvPr id="24578" name="Picture 2" descr="C:\Users\Prakruti\Desktop\New folder\Eclipse_logo.png"/>
          <p:cNvPicPr>
            <a:picLocks noChangeAspect="1" noChangeArrowheads="1"/>
          </p:cNvPicPr>
          <p:nvPr/>
        </p:nvPicPr>
        <p:blipFill>
          <a:blip r:embed="rId3" cstate="print"/>
          <a:srcRect/>
          <a:stretch>
            <a:fillRect/>
          </a:stretch>
        </p:blipFill>
        <p:spPr bwMode="auto">
          <a:xfrm>
            <a:off x="1571604" y="2643182"/>
            <a:ext cx="6993780" cy="16430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928794" y="214290"/>
            <a:ext cx="6500858"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POPULAR PYTHON  IDEs </a:t>
            </a:r>
            <a:endParaRPr lang="en-IN" b="1" u="sng" dirty="0" smtClean="0">
              <a:solidFill>
                <a:srgbClr val="FFFF00"/>
              </a:solidFill>
              <a:effectLst>
                <a:outerShdw blurRad="38100" dist="38100" dir="2700000" algn="tl">
                  <a:srgbClr val="000000">
                    <a:alpha val="43137"/>
                  </a:srgbClr>
                </a:outerShdw>
              </a:effectLst>
            </a:endParaRPr>
          </a:p>
        </p:txBody>
      </p:sp>
      <p:sp>
        <p:nvSpPr>
          <p:cNvPr id="4" name="Title 1"/>
          <p:cNvSpPr txBox="1">
            <a:spLocks/>
          </p:cNvSpPr>
          <p:nvPr/>
        </p:nvSpPr>
        <p:spPr>
          <a:xfrm>
            <a:off x="2071670" y="5572140"/>
            <a:ext cx="6286544" cy="785818"/>
          </a:xfrm>
          <a:prstGeom prst="rect">
            <a:avLst/>
          </a:prstGeom>
        </p:spPr>
        <p:txBody>
          <a:bodyPr vert="horz" lIns="91440" tIns="45720" rIns="91440" bIns="45720" rtlCol="0" anchor="ctr">
            <a:normAutofit/>
          </a:bodyPr>
          <a:lstStyle/>
          <a:p>
            <a:pPr marL="514350" marR="0" lvl="0" indent="-514350" algn="ctr" defTabSz="914400" rtl="0" eaLnBrk="1" fontAlgn="auto" latinLnBrk="0" hangingPunct="1">
              <a:lnSpc>
                <a:spcPct val="100000"/>
              </a:lnSpc>
              <a:spcBef>
                <a:spcPct val="0"/>
              </a:spcBef>
              <a:spcAft>
                <a:spcPts val="0"/>
              </a:spcAft>
              <a:buClrTx/>
              <a:buSzTx/>
              <a:buFontTx/>
              <a:buNone/>
              <a:tabLst/>
              <a:defRPr/>
            </a:pPr>
            <a:r>
              <a:rPr kumimoji="0" lang="en-US"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DJANGO</a:t>
            </a:r>
            <a:endParaRPr kumimoji="0" lang="en-IN"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pic>
        <p:nvPicPr>
          <p:cNvPr id="25602" name="Picture 2" descr="C:\Users\Prakruti\Desktop\django.png"/>
          <p:cNvPicPr>
            <a:picLocks noChangeAspect="1" noChangeArrowheads="1"/>
          </p:cNvPicPr>
          <p:nvPr/>
        </p:nvPicPr>
        <p:blipFill>
          <a:blip r:embed="rId3" cstate="print"/>
          <a:srcRect/>
          <a:stretch>
            <a:fillRect/>
          </a:stretch>
        </p:blipFill>
        <p:spPr bwMode="auto">
          <a:xfrm>
            <a:off x="3643306" y="1071546"/>
            <a:ext cx="3071834" cy="45508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928794" y="214290"/>
            <a:ext cx="6500858"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POPULAR PYTHON  IDEs </a:t>
            </a:r>
            <a:endParaRPr lang="en-IN" b="1" u="sng" dirty="0" smtClean="0">
              <a:solidFill>
                <a:srgbClr val="FFFF00"/>
              </a:solidFill>
              <a:effectLst>
                <a:outerShdw blurRad="38100" dist="38100" dir="2700000" algn="tl">
                  <a:srgbClr val="000000">
                    <a:alpha val="43137"/>
                  </a:srgbClr>
                </a:outerShdw>
              </a:effectLst>
            </a:endParaRPr>
          </a:p>
        </p:txBody>
      </p:sp>
      <p:sp>
        <p:nvSpPr>
          <p:cNvPr id="4" name="Title 1"/>
          <p:cNvSpPr txBox="1">
            <a:spLocks/>
          </p:cNvSpPr>
          <p:nvPr/>
        </p:nvSpPr>
        <p:spPr>
          <a:xfrm>
            <a:off x="2071670" y="5572140"/>
            <a:ext cx="6286544" cy="785818"/>
          </a:xfrm>
          <a:prstGeom prst="rect">
            <a:avLst/>
          </a:prstGeom>
        </p:spPr>
        <p:txBody>
          <a:bodyPr vert="horz" lIns="91440" tIns="45720" rIns="91440" bIns="45720" rtlCol="0" anchor="ctr">
            <a:normAutofit/>
          </a:bodyPr>
          <a:lstStyle/>
          <a:p>
            <a:pPr marL="514350" marR="0" lvl="0" indent="-514350" algn="ctr" defTabSz="914400" rtl="0" eaLnBrk="1" fontAlgn="auto" latinLnBrk="0" hangingPunct="1">
              <a:lnSpc>
                <a:spcPct val="100000"/>
              </a:lnSpc>
              <a:spcBef>
                <a:spcPct val="0"/>
              </a:spcBef>
              <a:spcAft>
                <a:spcPts val="0"/>
              </a:spcAft>
              <a:buClrTx/>
              <a:buSzTx/>
              <a:buFontTx/>
              <a:buNone/>
              <a:tabLst/>
              <a:defRPr/>
            </a:pPr>
            <a:r>
              <a:rPr kumimoji="0" lang="en-US"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PYSCRIPTER</a:t>
            </a:r>
            <a:endParaRPr kumimoji="0" lang="en-IN"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pic>
        <p:nvPicPr>
          <p:cNvPr id="26628" name="Picture 4" descr="C:\Users\Prakruti\Desktop\New folder\pyscripter-logo.png"/>
          <p:cNvPicPr>
            <a:picLocks noChangeAspect="1" noChangeArrowheads="1"/>
          </p:cNvPicPr>
          <p:nvPr/>
        </p:nvPicPr>
        <p:blipFill>
          <a:blip r:embed="rId3" cstate="print"/>
          <a:srcRect/>
          <a:stretch>
            <a:fillRect/>
          </a:stretch>
        </p:blipFill>
        <p:spPr bwMode="auto">
          <a:xfrm>
            <a:off x="3357554" y="1643050"/>
            <a:ext cx="3429024" cy="34290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928794" y="214290"/>
            <a:ext cx="6500858"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POPULAR PYTHON  IDEs </a:t>
            </a:r>
            <a:endParaRPr lang="en-IN" b="1" u="sng" dirty="0" smtClean="0">
              <a:solidFill>
                <a:srgbClr val="FFFF00"/>
              </a:solidFill>
              <a:effectLst>
                <a:outerShdw blurRad="38100" dist="38100" dir="2700000" algn="tl">
                  <a:srgbClr val="000000">
                    <a:alpha val="43137"/>
                  </a:srgbClr>
                </a:outerShdw>
              </a:effectLst>
            </a:endParaRPr>
          </a:p>
        </p:txBody>
      </p:sp>
      <p:sp>
        <p:nvSpPr>
          <p:cNvPr id="4" name="Title 1"/>
          <p:cNvSpPr txBox="1">
            <a:spLocks/>
          </p:cNvSpPr>
          <p:nvPr/>
        </p:nvSpPr>
        <p:spPr>
          <a:xfrm>
            <a:off x="1928794" y="5143512"/>
            <a:ext cx="6500858" cy="785818"/>
          </a:xfrm>
          <a:prstGeom prst="rect">
            <a:avLst/>
          </a:prstGeom>
        </p:spPr>
        <p:txBody>
          <a:bodyPr vert="horz" lIns="91440" tIns="45720" rIns="91440" bIns="45720" rtlCol="0" anchor="ctr">
            <a:normAutofit/>
          </a:bodyPr>
          <a:lstStyle/>
          <a:p>
            <a:pPr marL="514350" marR="0" lvl="0" indent="-514350" algn="ctr" defTabSz="914400" rtl="0" eaLnBrk="1" fontAlgn="auto" latinLnBrk="0" hangingPunct="1">
              <a:lnSpc>
                <a:spcPct val="100000"/>
              </a:lnSpc>
              <a:spcBef>
                <a:spcPct val="0"/>
              </a:spcBef>
              <a:spcAft>
                <a:spcPts val="0"/>
              </a:spcAft>
              <a:buClrTx/>
              <a:buSzTx/>
              <a:buFontTx/>
              <a:buNone/>
              <a:tabLst/>
              <a:defRPr/>
            </a:pPr>
            <a:r>
              <a:rPr kumimoji="0" lang="en-US" sz="3600" b="1" i="0" u="sng" strike="noStrike" kern="1200" cap="none" spc="0" normalizeH="0" baseline="0" noProof="0" dirty="0" err="1" smtClean="0">
                <a:ln>
                  <a:noFill/>
                </a:ln>
                <a:solidFill>
                  <a:srgbClr val="FFFF00"/>
                </a:solidFill>
                <a:effectLst>
                  <a:outerShdw blurRad="38100" dist="38100" dir="2700000" algn="tl">
                    <a:srgbClr val="000000">
                      <a:alpha val="43137"/>
                    </a:srgbClr>
                  </a:outerShdw>
                </a:effectLst>
                <a:uLnTx/>
                <a:uFillTx/>
                <a:latin typeface="+mj-lt"/>
                <a:ea typeface="+mj-ea"/>
                <a:cs typeface="+mj-cs"/>
              </a:rPr>
              <a:t>BeeWare</a:t>
            </a:r>
            <a:endParaRPr kumimoji="0" lang="en-IN"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pic>
        <p:nvPicPr>
          <p:cNvPr id="11266" name="Picture 2" descr="C:\Users\Prakruti\Desktop\New folder\Beeware.png"/>
          <p:cNvPicPr>
            <a:picLocks noChangeAspect="1" noChangeArrowheads="1"/>
          </p:cNvPicPr>
          <p:nvPr/>
        </p:nvPicPr>
        <p:blipFill>
          <a:blip r:embed="rId3" cstate="print"/>
          <a:srcRect/>
          <a:stretch>
            <a:fillRect/>
          </a:stretch>
        </p:blipFill>
        <p:spPr bwMode="auto">
          <a:xfrm>
            <a:off x="2071670" y="2643182"/>
            <a:ext cx="6413739" cy="19288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928794" y="214290"/>
            <a:ext cx="6500858"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POPULAR PYTHON  IDEs </a:t>
            </a:r>
            <a:endParaRPr lang="en-IN" b="1" u="sng" dirty="0" smtClean="0">
              <a:solidFill>
                <a:srgbClr val="FFFF00"/>
              </a:solidFill>
              <a:effectLst>
                <a:outerShdw blurRad="38100" dist="38100" dir="2700000" algn="tl">
                  <a:srgbClr val="000000">
                    <a:alpha val="43137"/>
                  </a:srgbClr>
                </a:outerShdw>
              </a:effectLst>
            </a:endParaRPr>
          </a:p>
        </p:txBody>
      </p:sp>
      <p:sp>
        <p:nvSpPr>
          <p:cNvPr id="4" name="Title 1"/>
          <p:cNvSpPr txBox="1">
            <a:spLocks/>
          </p:cNvSpPr>
          <p:nvPr/>
        </p:nvSpPr>
        <p:spPr>
          <a:xfrm>
            <a:off x="1928794" y="5500702"/>
            <a:ext cx="6500858" cy="785818"/>
          </a:xfrm>
          <a:prstGeom prst="rect">
            <a:avLst/>
          </a:prstGeom>
        </p:spPr>
        <p:txBody>
          <a:bodyPr vert="horz" lIns="91440" tIns="45720" rIns="91440" bIns="45720" rtlCol="0" anchor="ctr">
            <a:normAutofit/>
          </a:bodyPr>
          <a:lstStyle/>
          <a:p>
            <a:pPr marL="514350" marR="0" lvl="0" indent="-514350" algn="ctr" defTabSz="914400" rtl="0" eaLnBrk="1" fontAlgn="auto" latinLnBrk="0" hangingPunct="1">
              <a:lnSpc>
                <a:spcPct val="100000"/>
              </a:lnSpc>
              <a:spcBef>
                <a:spcPct val="0"/>
              </a:spcBef>
              <a:spcAft>
                <a:spcPts val="0"/>
              </a:spcAft>
              <a:buClrTx/>
              <a:buSzTx/>
              <a:buFontTx/>
              <a:buNone/>
              <a:tabLst/>
              <a:defRPr/>
            </a:pPr>
            <a:r>
              <a:rPr kumimoji="0" lang="en-US"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CODERS’ DIARIES</a:t>
            </a:r>
            <a:endParaRPr kumimoji="0" lang="en-IN"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pic>
        <p:nvPicPr>
          <p:cNvPr id="12290" name="Picture 2" descr="C:\Users\Prakruti\Desktop\New folder\coders-diaries-logo.png"/>
          <p:cNvPicPr>
            <a:picLocks noChangeAspect="1" noChangeArrowheads="1"/>
          </p:cNvPicPr>
          <p:nvPr/>
        </p:nvPicPr>
        <p:blipFill>
          <a:blip r:embed="rId3" cstate="print"/>
          <a:srcRect t="14000" b="11750"/>
          <a:stretch>
            <a:fillRect/>
          </a:stretch>
        </p:blipFill>
        <p:spPr bwMode="auto">
          <a:xfrm>
            <a:off x="2428860" y="1285860"/>
            <a:ext cx="5195472" cy="38576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928794" y="214290"/>
            <a:ext cx="6500858"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POPULAR PYTHON  IDEs </a:t>
            </a:r>
            <a:endParaRPr lang="en-IN" b="1" u="sng" dirty="0" smtClean="0">
              <a:solidFill>
                <a:srgbClr val="FFFF00"/>
              </a:solidFill>
              <a:effectLst>
                <a:outerShdw blurRad="38100" dist="38100" dir="2700000" algn="tl">
                  <a:srgbClr val="000000">
                    <a:alpha val="43137"/>
                  </a:srgbClr>
                </a:outerShdw>
              </a:effectLst>
            </a:endParaRPr>
          </a:p>
        </p:txBody>
      </p:sp>
      <p:sp>
        <p:nvSpPr>
          <p:cNvPr id="4" name="Title 1"/>
          <p:cNvSpPr txBox="1">
            <a:spLocks/>
          </p:cNvSpPr>
          <p:nvPr/>
        </p:nvSpPr>
        <p:spPr>
          <a:xfrm>
            <a:off x="6286512" y="5643578"/>
            <a:ext cx="1643074" cy="785818"/>
          </a:xfrm>
          <a:prstGeom prst="rect">
            <a:avLst/>
          </a:prstGeom>
        </p:spPr>
        <p:txBody>
          <a:bodyPr vert="horz" lIns="91440" tIns="45720" rIns="91440" bIns="45720" rtlCol="0" anchor="ctr">
            <a:normAutofit/>
          </a:bodyPr>
          <a:lstStyle/>
          <a:p>
            <a:pPr marL="514350" marR="0" lvl="0" indent="-514350" algn="ctr" defTabSz="914400" rtl="0" eaLnBrk="1" fontAlgn="auto" latinLnBrk="0" hangingPunct="1">
              <a:lnSpc>
                <a:spcPct val="100000"/>
              </a:lnSpc>
              <a:spcBef>
                <a:spcPct val="0"/>
              </a:spcBef>
              <a:spcAft>
                <a:spcPts val="0"/>
              </a:spcAft>
              <a:buClrTx/>
              <a:buSzTx/>
              <a:buFontTx/>
              <a:buNone/>
              <a:tabLst/>
              <a:defRPr/>
            </a:pPr>
            <a:r>
              <a:rPr lang="en-US" sz="3600" b="1" u="sng" dirty="0" smtClean="0">
                <a:solidFill>
                  <a:srgbClr val="FFFF00"/>
                </a:solidFill>
                <a:effectLst>
                  <a:outerShdw blurRad="38100" dist="38100" dir="2700000" algn="tl">
                    <a:srgbClr val="000000">
                      <a:alpha val="43137"/>
                    </a:srgbClr>
                  </a:outerShdw>
                </a:effectLst>
                <a:latin typeface="+mj-lt"/>
                <a:ea typeface="+mj-ea"/>
                <a:cs typeface="+mj-cs"/>
              </a:rPr>
              <a:t>ERIC</a:t>
            </a:r>
            <a:endParaRPr kumimoji="0" lang="en-IN"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grpSp>
        <p:nvGrpSpPr>
          <p:cNvPr id="6" name="Group 5"/>
          <p:cNvGrpSpPr/>
          <p:nvPr/>
        </p:nvGrpSpPr>
        <p:grpSpPr>
          <a:xfrm>
            <a:off x="1714480" y="571480"/>
            <a:ext cx="7143800" cy="5677373"/>
            <a:chOff x="1714480" y="571480"/>
            <a:chExt cx="7143800" cy="5677373"/>
          </a:xfrm>
        </p:grpSpPr>
        <p:pic>
          <p:nvPicPr>
            <p:cNvPr id="14338" name="Picture 2" descr="C:\Users\Prakruti\Desktop\New folder\Eric_Logo.png"/>
            <p:cNvPicPr>
              <a:picLocks noChangeAspect="1" noChangeArrowheads="1"/>
            </p:cNvPicPr>
            <p:nvPr/>
          </p:nvPicPr>
          <p:blipFill>
            <a:blip r:embed="rId3" cstate="print"/>
            <a:srcRect b="34545"/>
            <a:stretch>
              <a:fillRect/>
            </a:stretch>
          </p:blipFill>
          <p:spPr bwMode="auto">
            <a:xfrm>
              <a:off x="1714480" y="571480"/>
              <a:ext cx="7143800" cy="4675942"/>
            </a:xfrm>
            <a:prstGeom prst="rect">
              <a:avLst/>
            </a:prstGeom>
            <a:ln>
              <a:noFill/>
            </a:ln>
            <a:effectLst>
              <a:outerShdw blurRad="292100" dist="139700" dir="2700000" algn="tl" rotWithShape="0">
                <a:srgbClr val="333333">
                  <a:alpha val="65000"/>
                </a:srgbClr>
              </a:outerShdw>
            </a:effectLst>
          </p:spPr>
        </p:pic>
        <p:pic>
          <p:nvPicPr>
            <p:cNvPr id="5" name="Picture 2" descr="C:\Users\Prakruti\Desktop\New folder\Eric_Logo.png"/>
            <p:cNvPicPr>
              <a:picLocks noChangeAspect="1" noChangeArrowheads="1"/>
            </p:cNvPicPr>
            <p:nvPr/>
          </p:nvPicPr>
          <p:blipFill>
            <a:blip r:embed="rId3" cstate="print"/>
            <a:srcRect t="65454"/>
            <a:stretch>
              <a:fillRect/>
            </a:stretch>
          </p:blipFill>
          <p:spPr bwMode="auto">
            <a:xfrm>
              <a:off x="2714612" y="5286388"/>
              <a:ext cx="2786082" cy="962465"/>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u="sng" dirty="0" smtClean="0">
                <a:solidFill>
                  <a:srgbClr val="FFFF00"/>
                </a:solidFill>
                <a:effectLst>
                  <a:outerShdw blurRad="38100" dist="38100" dir="2700000" algn="tl">
                    <a:srgbClr val="000000">
                      <a:alpha val="43137"/>
                    </a:srgbClr>
                  </a:outerShdw>
                </a:effectLst>
              </a:rPr>
              <a:t>GUIDO VAN ROSSUM</a:t>
            </a:r>
          </a:p>
        </p:txBody>
      </p:sp>
      <p:pic>
        <p:nvPicPr>
          <p:cNvPr id="3074" name="Picture 2" descr="C:\Users\Sainik\Desktop\news_guidovanrossum_python.jpg"/>
          <p:cNvPicPr>
            <a:picLocks noChangeAspect="1" noChangeArrowheads="1"/>
          </p:cNvPicPr>
          <p:nvPr/>
        </p:nvPicPr>
        <p:blipFill>
          <a:blip r:embed="rId3" cstate="print"/>
          <a:srcRect l="10625"/>
          <a:stretch>
            <a:fillRect/>
          </a:stretch>
        </p:blipFill>
        <p:spPr bwMode="auto">
          <a:xfrm>
            <a:off x="1714480" y="1357298"/>
            <a:ext cx="7150966" cy="4500594"/>
          </a:xfrm>
          <a:prstGeom prst="rect">
            <a:avLst/>
          </a:prstGeom>
          <a:ln>
            <a:noFill/>
          </a:ln>
          <a:effectLst>
            <a:softEdge rad="112500"/>
          </a:effectLst>
        </p:spPr>
      </p:pic>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928794" y="214290"/>
            <a:ext cx="6500858"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POPULAR PYTHON  IDEs </a:t>
            </a:r>
            <a:endParaRPr lang="en-IN" b="1" u="sng" dirty="0" smtClean="0">
              <a:solidFill>
                <a:srgbClr val="FFFF00"/>
              </a:solidFill>
              <a:effectLst>
                <a:outerShdw blurRad="38100" dist="38100" dir="2700000" algn="tl">
                  <a:srgbClr val="000000">
                    <a:alpha val="43137"/>
                  </a:srgbClr>
                </a:outerShdw>
              </a:effectLst>
            </a:endParaRPr>
          </a:p>
        </p:txBody>
      </p:sp>
      <p:sp>
        <p:nvSpPr>
          <p:cNvPr id="4" name="Title 1"/>
          <p:cNvSpPr txBox="1">
            <a:spLocks/>
          </p:cNvSpPr>
          <p:nvPr/>
        </p:nvSpPr>
        <p:spPr>
          <a:xfrm>
            <a:off x="2071670" y="5357826"/>
            <a:ext cx="6000792" cy="785818"/>
          </a:xfrm>
          <a:prstGeom prst="rect">
            <a:avLst/>
          </a:prstGeom>
        </p:spPr>
        <p:txBody>
          <a:bodyPr vert="horz" lIns="91440" tIns="45720" rIns="91440" bIns="45720" rtlCol="0" anchor="ctr">
            <a:normAutofit/>
          </a:bodyPr>
          <a:lstStyle/>
          <a:p>
            <a:pPr marL="514350" marR="0" lvl="0" indent="-514350" algn="ctr" defTabSz="914400" rtl="0" eaLnBrk="1" fontAlgn="auto" latinLnBrk="0" hangingPunct="1">
              <a:lnSpc>
                <a:spcPct val="100000"/>
              </a:lnSpc>
              <a:spcBef>
                <a:spcPct val="0"/>
              </a:spcBef>
              <a:spcAft>
                <a:spcPts val="0"/>
              </a:spcAft>
              <a:buClrTx/>
              <a:buSzTx/>
              <a:buFontTx/>
              <a:buNone/>
              <a:tabLst/>
              <a:defRPr/>
            </a:pPr>
            <a:r>
              <a:rPr lang="en-US" sz="3600" b="1" u="sng" dirty="0" smtClean="0">
                <a:solidFill>
                  <a:srgbClr val="FFFF00"/>
                </a:solidFill>
                <a:effectLst>
                  <a:outerShdw blurRad="38100" dist="38100" dir="2700000" algn="tl">
                    <a:srgbClr val="000000">
                      <a:alpha val="43137"/>
                    </a:srgbClr>
                  </a:outerShdw>
                </a:effectLst>
                <a:latin typeface="+mj-lt"/>
                <a:ea typeface="+mj-ea"/>
                <a:cs typeface="+mj-cs"/>
              </a:rPr>
              <a:t>EXEDORE</a:t>
            </a:r>
            <a:endParaRPr kumimoji="0" lang="en-IN"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pic>
        <p:nvPicPr>
          <p:cNvPr id="15362" name="Picture 2" descr="C:\Users\Prakruti\Desktop\New folder\Exedore.png"/>
          <p:cNvPicPr>
            <a:picLocks noChangeAspect="1" noChangeArrowheads="1"/>
          </p:cNvPicPr>
          <p:nvPr/>
        </p:nvPicPr>
        <p:blipFill>
          <a:blip r:embed="rId3" cstate="print"/>
          <a:srcRect/>
          <a:stretch>
            <a:fillRect/>
          </a:stretch>
        </p:blipFill>
        <p:spPr bwMode="auto">
          <a:xfrm>
            <a:off x="2143108" y="2714620"/>
            <a:ext cx="6258754" cy="21240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928794" y="214290"/>
            <a:ext cx="6500858"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POPULAR PYTHON  IDEs </a:t>
            </a:r>
            <a:endParaRPr lang="en-IN" b="1" u="sng" dirty="0" smtClean="0">
              <a:solidFill>
                <a:srgbClr val="FFFF00"/>
              </a:solidFill>
              <a:effectLst>
                <a:outerShdw blurRad="38100" dist="38100" dir="2700000" algn="tl">
                  <a:srgbClr val="000000">
                    <a:alpha val="43137"/>
                  </a:srgbClr>
                </a:outerShdw>
              </a:effectLst>
            </a:endParaRPr>
          </a:p>
        </p:txBody>
      </p:sp>
      <p:sp>
        <p:nvSpPr>
          <p:cNvPr id="4" name="Title 1"/>
          <p:cNvSpPr txBox="1">
            <a:spLocks/>
          </p:cNvSpPr>
          <p:nvPr/>
        </p:nvSpPr>
        <p:spPr>
          <a:xfrm>
            <a:off x="2071670" y="5214950"/>
            <a:ext cx="6000792" cy="785818"/>
          </a:xfrm>
          <a:prstGeom prst="rect">
            <a:avLst/>
          </a:prstGeom>
        </p:spPr>
        <p:txBody>
          <a:bodyPr vert="horz" lIns="91440" tIns="45720" rIns="91440" bIns="45720" rtlCol="0" anchor="ctr">
            <a:normAutofit/>
          </a:bodyPr>
          <a:lstStyle/>
          <a:p>
            <a:pPr marL="514350" marR="0" lvl="0" indent="-514350" algn="ctr" defTabSz="914400" rtl="0" eaLnBrk="1" fontAlgn="auto" latinLnBrk="0" hangingPunct="1">
              <a:lnSpc>
                <a:spcPct val="100000"/>
              </a:lnSpc>
              <a:spcBef>
                <a:spcPct val="0"/>
              </a:spcBef>
              <a:spcAft>
                <a:spcPts val="0"/>
              </a:spcAft>
              <a:buClrTx/>
              <a:buSzTx/>
              <a:buFontTx/>
              <a:buNone/>
              <a:tabLst/>
              <a:defRPr/>
            </a:pPr>
            <a:r>
              <a:rPr kumimoji="0" lang="en-US"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WING</a:t>
            </a:r>
            <a:endParaRPr kumimoji="0" lang="en-IN"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pic>
        <p:nvPicPr>
          <p:cNvPr id="16386" name="Picture 2" descr="C:\Users\Prakruti\Desktop\New folder\header-logo.png"/>
          <p:cNvPicPr>
            <a:picLocks noChangeAspect="1" noChangeArrowheads="1"/>
          </p:cNvPicPr>
          <p:nvPr/>
        </p:nvPicPr>
        <p:blipFill>
          <a:blip r:embed="rId3" cstate="print"/>
          <a:srcRect/>
          <a:stretch>
            <a:fillRect/>
          </a:stretch>
        </p:blipFill>
        <p:spPr bwMode="auto">
          <a:xfrm>
            <a:off x="1787525" y="2859088"/>
            <a:ext cx="6633058" cy="13557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928794" y="214290"/>
            <a:ext cx="6500858"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POPULAR PYTHON  IDEs </a:t>
            </a:r>
            <a:endParaRPr lang="en-IN" b="1" u="sng" dirty="0" smtClean="0">
              <a:solidFill>
                <a:srgbClr val="FFFF00"/>
              </a:solidFill>
              <a:effectLst>
                <a:outerShdw blurRad="38100" dist="38100" dir="2700000" algn="tl">
                  <a:srgbClr val="000000">
                    <a:alpha val="43137"/>
                  </a:srgbClr>
                </a:outerShdw>
              </a:effectLst>
            </a:endParaRPr>
          </a:p>
        </p:txBody>
      </p:sp>
      <p:sp>
        <p:nvSpPr>
          <p:cNvPr id="4" name="Title 1"/>
          <p:cNvSpPr txBox="1">
            <a:spLocks/>
          </p:cNvSpPr>
          <p:nvPr/>
        </p:nvSpPr>
        <p:spPr>
          <a:xfrm>
            <a:off x="2071670" y="5857892"/>
            <a:ext cx="6000792" cy="785818"/>
          </a:xfrm>
          <a:prstGeom prst="rect">
            <a:avLst/>
          </a:prstGeom>
        </p:spPr>
        <p:txBody>
          <a:bodyPr vert="horz" lIns="91440" tIns="45720" rIns="91440" bIns="45720" rtlCol="0" anchor="ctr">
            <a:normAutofit/>
          </a:bodyPr>
          <a:lstStyle/>
          <a:p>
            <a:pPr marL="514350" marR="0" lvl="0" indent="-514350" algn="ctr" defTabSz="914400" rtl="0" eaLnBrk="1" fontAlgn="auto" latinLnBrk="0" hangingPunct="1">
              <a:lnSpc>
                <a:spcPct val="100000"/>
              </a:lnSpc>
              <a:spcBef>
                <a:spcPct val="0"/>
              </a:spcBef>
              <a:spcAft>
                <a:spcPts val="0"/>
              </a:spcAft>
              <a:buClrTx/>
              <a:buSzTx/>
              <a:buFontTx/>
              <a:buNone/>
              <a:tabLst/>
              <a:defRPr/>
            </a:pPr>
            <a:r>
              <a:rPr kumimoji="0" lang="en-US"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PYCHARM</a:t>
            </a:r>
            <a:endParaRPr kumimoji="0" lang="en-IN"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pic>
        <p:nvPicPr>
          <p:cNvPr id="18434" name="Picture 2" descr="C:\Users\Prakruti\Desktop\New folder\PyCharm_400x400_Twitter_logo_white.png"/>
          <p:cNvPicPr>
            <a:picLocks noChangeAspect="1" noChangeArrowheads="1"/>
          </p:cNvPicPr>
          <p:nvPr/>
        </p:nvPicPr>
        <p:blipFill>
          <a:blip r:embed="rId3" cstate="print"/>
          <a:srcRect/>
          <a:stretch>
            <a:fillRect/>
          </a:stretch>
        </p:blipFill>
        <p:spPr bwMode="auto">
          <a:xfrm>
            <a:off x="3500430" y="714356"/>
            <a:ext cx="3357586" cy="3357586"/>
          </a:xfrm>
          <a:prstGeom prst="rect">
            <a:avLst/>
          </a:prstGeom>
          <a:ln>
            <a:noFill/>
          </a:ln>
          <a:effectLst>
            <a:outerShdw blurRad="292100" dist="139700" dir="2700000" algn="tl" rotWithShape="0">
              <a:srgbClr val="333333">
                <a:alpha val="65000"/>
              </a:srgbClr>
            </a:outerShdw>
          </a:effectLst>
        </p:spPr>
      </p:pic>
      <p:pic>
        <p:nvPicPr>
          <p:cNvPr id="18435" name="Picture 3" descr="C:\Users\Prakruti\Desktop\New folder\pycharm_logo.gif"/>
          <p:cNvPicPr>
            <a:picLocks noChangeAspect="1" noChangeArrowheads="1"/>
          </p:cNvPicPr>
          <p:nvPr/>
        </p:nvPicPr>
        <p:blipFill>
          <a:blip r:embed="rId4" cstate="print"/>
          <a:srcRect/>
          <a:stretch>
            <a:fillRect/>
          </a:stretch>
        </p:blipFill>
        <p:spPr bwMode="auto">
          <a:xfrm>
            <a:off x="1643042" y="4071942"/>
            <a:ext cx="6858000" cy="15430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928794" y="214290"/>
            <a:ext cx="6500858"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POPULAR PYTHON  IDEs </a:t>
            </a:r>
            <a:endParaRPr lang="en-IN" b="1" u="sng" dirty="0" smtClean="0">
              <a:solidFill>
                <a:srgbClr val="FFFF00"/>
              </a:solidFill>
              <a:effectLst>
                <a:outerShdw blurRad="38100" dist="38100" dir="2700000" algn="tl">
                  <a:srgbClr val="000000">
                    <a:alpha val="43137"/>
                  </a:srgbClr>
                </a:outerShdw>
              </a:effectLst>
            </a:endParaRPr>
          </a:p>
        </p:txBody>
      </p:sp>
      <p:sp>
        <p:nvSpPr>
          <p:cNvPr id="4" name="Title 1"/>
          <p:cNvSpPr txBox="1">
            <a:spLocks/>
          </p:cNvSpPr>
          <p:nvPr/>
        </p:nvSpPr>
        <p:spPr>
          <a:xfrm>
            <a:off x="1928794" y="4929198"/>
            <a:ext cx="6000792" cy="785818"/>
          </a:xfrm>
          <a:prstGeom prst="rect">
            <a:avLst/>
          </a:prstGeom>
        </p:spPr>
        <p:txBody>
          <a:bodyPr vert="horz" lIns="91440" tIns="45720" rIns="91440" bIns="45720" rtlCol="0" anchor="ctr">
            <a:normAutofit/>
          </a:bodyPr>
          <a:lstStyle/>
          <a:p>
            <a:pPr marL="514350" marR="0" lvl="0" indent="-514350" algn="ctr" defTabSz="914400" rtl="0" eaLnBrk="1" fontAlgn="auto" latinLnBrk="0" hangingPunct="1">
              <a:lnSpc>
                <a:spcPct val="100000"/>
              </a:lnSpc>
              <a:spcBef>
                <a:spcPct val="0"/>
              </a:spcBef>
              <a:spcAft>
                <a:spcPts val="0"/>
              </a:spcAft>
              <a:buClrTx/>
              <a:buSzTx/>
              <a:buFontTx/>
              <a:buNone/>
              <a:tabLst/>
              <a:defRPr/>
            </a:pPr>
            <a:r>
              <a:rPr kumimoji="0" lang="en-US"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JUPYTER</a:t>
            </a:r>
            <a:endParaRPr kumimoji="0" lang="en-IN"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pic>
        <p:nvPicPr>
          <p:cNvPr id="2050" name="Picture 2" descr="C:\Users\Prakruti\Desktop\jupyter.png"/>
          <p:cNvPicPr>
            <a:picLocks noChangeAspect="1" noChangeArrowheads="1"/>
          </p:cNvPicPr>
          <p:nvPr/>
        </p:nvPicPr>
        <p:blipFill>
          <a:blip r:embed="rId3" cstate="print"/>
          <a:srcRect/>
          <a:stretch>
            <a:fillRect/>
          </a:stretch>
        </p:blipFill>
        <p:spPr bwMode="auto">
          <a:xfrm>
            <a:off x="3143240" y="1214422"/>
            <a:ext cx="3857652" cy="3857652"/>
          </a:xfrm>
          <a:prstGeom prst="rect">
            <a:avLst/>
          </a:prstGeom>
          <a:noFill/>
        </p:spPr>
      </p:pic>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907822" y="5883500"/>
            <a:ext cx="6000792" cy="785818"/>
          </a:xfrm>
          <a:prstGeom prst="rect">
            <a:avLst/>
          </a:prstGeom>
        </p:spPr>
        <p:txBody>
          <a:bodyPr vert="horz" lIns="91440" tIns="45720" rIns="91440" bIns="45720" rtlCol="0" anchor="ctr">
            <a:normAutofit/>
          </a:bodyPr>
          <a:lstStyle/>
          <a:p>
            <a:pPr marL="514350" marR="0" lvl="0" indent="-514350" algn="ctr" defTabSz="914400" rtl="0" eaLnBrk="1" fontAlgn="auto" latinLnBrk="0" hangingPunct="1">
              <a:lnSpc>
                <a:spcPct val="100000"/>
              </a:lnSpc>
              <a:spcBef>
                <a:spcPct val="0"/>
              </a:spcBef>
              <a:spcAft>
                <a:spcPts val="0"/>
              </a:spcAft>
              <a:buClrTx/>
              <a:buSzTx/>
              <a:buFontTx/>
              <a:buNone/>
              <a:tabLst/>
              <a:defRPr/>
            </a:pPr>
            <a:r>
              <a:rPr kumimoji="0" lang="en-US"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KOMODO</a:t>
            </a:r>
            <a:endParaRPr kumimoji="0" lang="en-IN"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pic>
        <p:nvPicPr>
          <p:cNvPr id="17410" name="Picture 2" descr="C:\Users\Prakruti\Desktop\New folder\komdo.png"/>
          <p:cNvPicPr>
            <a:picLocks noChangeAspect="1" noChangeArrowheads="1"/>
          </p:cNvPicPr>
          <p:nvPr/>
        </p:nvPicPr>
        <p:blipFill>
          <a:blip r:embed="rId3" cstate="print"/>
          <a:srcRect/>
          <a:stretch>
            <a:fillRect/>
          </a:stretch>
        </p:blipFill>
        <p:spPr bwMode="auto">
          <a:xfrm>
            <a:off x="1714480" y="1214422"/>
            <a:ext cx="3929090" cy="721730"/>
          </a:xfrm>
          <a:prstGeom prst="rect">
            <a:avLst/>
          </a:prstGeom>
          <a:noFill/>
        </p:spPr>
      </p:pic>
      <p:pic>
        <p:nvPicPr>
          <p:cNvPr id="17411" name="Picture 3" descr="C:\Users\Prakruti\Desktop\New folder\3-2-komodo-dragon-picture.png"/>
          <p:cNvPicPr>
            <a:picLocks noChangeAspect="1" noChangeArrowheads="1"/>
          </p:cNvPicPr>
          <p:nvPr/>
        </p:nvPicPr>
        <p:blipFill>
          <a:blip r:embed="rId4" cstate="print"/>
          <a:srcRect l="4870" t="4689" r="5848" b="30209"/>
          <a:stretch>
            <a:fillRect/>
          </a:stretch>
        </p:blipFill>
        <p:spPr bwMode="auto">
          <a:xfrm>
            <a:off x="714348" y="714356"/>
            <a:ext cx="8052209" cy="5929354"/>
          </a:xfrm>
          <a:prstGeom prst="rect">
            <a:avLst/>
          </a:prstGeom>
          <a:ln>
            <a:noFill/>
          </a:ln>
          <a:effectLst>
            <a:outerShdw blurRad="292100" dist="139700" dir="2700000" algn="tl" rotWithShape="0">
              <a:srgbClr val="333333">
                <a:alpha val="65000"/>
              </a:srgbClr>
            </a:outerShdw>
          </a:effectLst>
        </p:spPr>
      </p:pic>
      <p:sp>
        <p:nvSpPr>
          <p:cNvPr id="9" name="Title 1"/>
          <p:cNvSpPr>
            <a:spLocks noGrp="1"/>
          </p:cNvSpPr>
          <p:nvPr>
            <p:ph type="title"/>
          </p:nvPr>
        </p:nvSpPr>
        <p:spPr>
          <a:xfrm>
            <a:off x="1928794" y="214290"/>
            <a:ext cx="6500858"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PYTHON  EDITORS</a:t>
            </a:r>
            <a:endParaRPr lang="en-IN" b="1" u="sng" dirty="0" smtClean="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928794" y="214290"/>
            <a:ext cx="6500858"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POPULAR PYTHON  IDEs </a:t>
            </a:r>
            <a:endParaRPr lang="en-IN" b="1" u="sng" dirty="0" smtClean="0">
              <a:solidFill>
                <a:srgbClr val="FFFF00"/>
              </a:solidFill>
              <a:effectLst>
                <a:outerShdw blurRad="38100" dist="38100" dir="2700000" algn="tl">
                  <a:srgbClr val="000000">
                    <a:alpha val="43137"/>
                  </a:srgbClr>
                </a:outerShdw>
              </a:effectLst>
            </a:endParaRPr>
          </a:p>
        </p:txBody>
      </p:sp>
      <p:sp>
        <p:nvSpPr>
          <p:cNvPr id="4" name="Title 1"/>
          <p:cNvSpPr txBox="1">
            <a:spLocks/>
          </p:cNvSpPr>
          <p:nvPr/>
        </p:nvSpPr>
        <p:spPr>
          <a:xfrm>
            <a:off x="2071670" y="5643578"/>
            <a:ext cx="6000792" cy="785818"/>
          </a:xfrm>
          <a:prstGeom prst="rect">
            <a:avLst/>
          </a:prstGeom>
        </p:spPr>
        <p:txBody>
          <a:bodyPr vert="horz" lIns="91440" tIns="45720" rIns="91440" bIns="45720" rtlCol="0" anchor="ctr">
            <a:normAutofit/>
          </a:bodyPr>
          <a:lstStyle/>
          <a:p>
            <a:pPr marL="514350" marR="0" lvl="0" indent="-514350" algn="ctr" defTabSz="914400" rtl="0" eaLnBrk="1" fontAlgn="auto" latinLnBrk="0" hangingPunct="1">
              <a:lnSpc>
                <a:spcPct val="100000"/>
              </a:lnSpc>
              <a:spcBef>
                <a:spcPct val="0"/>
              </a:spcBef>
              <a:spcAft>
                <a:spcPts val="0"/>
              </a:spcAft>
              <a:buClrTx/>
              <a:buSzTx/>
              <a:buFontTx/>
              <a:buNone/>
              <a:tabLst/>
              <a:defRPr/>
            </a:pPr>
            <a:r>
              <a:rPr kumimoji="0" lang="en-US"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PYDEV</a:t>
            </a:r>
            <a:endParaRPr kumimoji="0" lang="en-IN"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pic>
        <p:nvPicPr>
          <p:cNvPr id="19458" name="Picture 2" descr="C:\Users\Prakruti\Desktop\New folder\pydev.png"/>
          <p:cNvPicPr>
            <a:picLocks noChangeAspect="1" noChangeArrowheads="1"/>
          </p:cNvPicPr>
          <p:nvPr/>
        </p:nvPicPr>
        <p:blipFill>
          <a:blip r:embed="rId3" cstate="print"/>
          <a:srcRect/>
          <a:stretch>
            <a:fillRect/>
          </a:stretch>
        </p:blipFill>
        <p:spPr bwMode="auto">
          <a:xfrm>
            <a:off x="3000364" y="1142984"/>
            <a:ext cx="4310085" cy="43100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928794" y="214290"/>
            <a:ext cx="6500858"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POPULAR PYTHON  IDEs </a:t>
            </a:r>
            <a:endParaRPr lang="en-IN" b="1" u="sng" dirty="0" smtClean="0">
              <a:solidFill>
                <a:srgbClr val="FFFF00"/>
              </a:solidFill>
              <a:effectLst>
                <a:outerShdw blurRad="38100" dist="38100" dir="2700000" algn="tl">
                  <a:srgbClr val="000000">
                    <a:alpha val="43137"/>
                  </a:srgbClr>
                </a:outerShdw>
              </a:effectLst>
            </a:endParaRPr>
          </a:p>
        </p:txBody>
      </p:sp>
      <p:sp>
        <p:nvSpPr>
          <p:cNvPr id="4" name="Title 1"/>
          <p:cNvSpPr txBox="1">
            <a:spLocks/>
          </p:cNvSpPr>
          <p:nvPr/>
        </p:nvSpPr>
        <p:spPr>
          <a:xfrm>
            <a:off x="2071670" y="5572140"/>
            <a:ext cx="6000792" cy="785818"/>
          </a:xfrm>
          <a:prstGeom prst="rect">
            <a:avLst/>
          </a:prstGeom>
        </p:spPr>
        <p:txBody>
          <a:bodyPr vert="horz" lIns="91440" tIns="45720" rIns="91440" bIns="45720" rtlCol="0" anchor="ctr">
            <a:normAutofit/>
          </a:bodyPr>
          <a:lstStyle/>
          <a:p>
            <a:pPr marL="514350" marR="0" lvl="0" indent="-514350" algn="ctr" defTabSz="914400" rtl="0" eaLnBrk="1" fontAlgn="auto" latinLnBrk="0" hangingPunct="1">
              <a:lnSpc>
                <a:spcPct val="100000"/>
              </a:lnSpc>
              <a:spcBef>
                <a:spcPct val="0"/>
              </a:spcBef>
              <a:spcAft>
                <a:spcPts val="0"/>
              </a:spcAft>
              <a:buClrTx/>
              <a:buSzTx/>
              <a:buFontTx/>
              <a:buNone/>
              <a:tabLst/>
              <a:defRPr/>
            </a:pPr>
            <a:r>
              <a:rPr kumimoji="0" lang="en-US"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PYSIDE</a:t>
            </a:r>
            <a:endParaRPr kumimoji="0" lang="en-IN"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pic>
        <p:nvPicPr>
          <p:cNvPr id="20482" name="Picture 2" descr="C:\Users\Prakruti\Desktop\New folder\pyside.jpg"/>
          <p:cNvPicPr>
            <a:picLocks noChangeAspect="1" noChangeArrowheads="1"/>
          </p:cNvPicPr>
          <p:nvPr/>
        </p:nvPicPr>
        <p:blipFill>
          <a:blip r:embed="rId3" cstate="print"/>
          <a:srcRect/>
          <a:stretch>
            <a:fillRect/>
          </a:stretch>
        </p:blipFill>
        <p:spPr bwMode="auto">
          <a:xfrm>
            <a:off x="2285984" y="2071678"/>
            <a:ext cx="5572164" cy="31100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928794" y="214290"/>
            <a:ext cx="6500858"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POPULAR PYTHON  IDEs </a:t>
            </a:r>
            <a:endParaRPr lang="en-IN" b="1" u="sng" dirty="0" smtClean="0">
              <a:solidFill>
                <a:srgbClr val="FFFF00"/>
              </a:solidFill>
              <a:effectLst>
                <a:outerShdw blurRad="38100" dist="38100" dir="2700000" algn="tl">
                  <a:srgbClr val="000000">
                    <a:alpha val="43137"/>
                  </a:srgbClr>
                </a:outerShdw>
              </a:effectLst>
            </a:endParaRPr>
          </a:p>
        </p:txBody>
      </p:sp>
      <p:sp>
        <p:nvSpPr>
          <p:cNvPr id="4" name="Title 1"/>
          <p:cNvSpPr txBox="1">
            <a:spLocks/>
          </p:cNvSpPr>
          <p:nvPr/>
        </p:nvSpPr>
        <p:spPr>
          <a:xfrm>
            <a:off x="2071670" y="5857892"/>
            <a:ext cx="6000792" cy="785818"/>
          </a:xfrm>
          <a:prstGeom prst="rect">
            <a:avLst/>
          </a:prstGeom>
        </p:spPr>
        <p:txBody>
          <a:bodyPr vert="horz" lIns="91440" tIns="45720" rIns="91440" bIns="45720" rtlCol="0" anchor="ctr">
            <a:normAutofit/>
          </a:bodyPr>
          <a:lstStyle/>
          <a:p>
            <a:pPr marL="514350" marR="0" lvl="0" indent="-514350" algn="ctr" defTabSz="914400" rtl="0" eaLnBrk="1" fontAlgn="auto" latinLnBrk="0" hangingPunct="1">
              <a:lnSpc>
                <a:spcPct val="100000"/>
              </a:lnSpc>
              <a:spcBef>
                <a:spcPct val="0"/>
              </a:spcBef>
              <a:spcAft>
                <a:spcPts val="0"/>
              </a:spcAft>
              <a:buClrTx/>
              <a:buSzTx/>
              <a:buFontTx/>
              <a:buNone/>
              <a:tabLst/>
              <a:defRPr/>
            </a:pPr>
            <a:r>
              <a:rPr kumimoji="0" lang="en-US"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PYZO</a:t>
            </a:r>
            <a:endParaRPr kumimoji="0" lang="en-IN"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pic>
        <p:nvPicPr>
          <p:cNvPr id="21506" name="Picture 2" descr="C:\Users\Prakruti\Desktop\New folder\pyzo_iep_merge.png"/>
          <p:cNvPicPr>
            <a:picLocks noChangeAspect="1" noChangeArrowheads="1"/>
          </p:cNvPicPr>
          <p:nvPr/>
        </p:nvPicPr>
        <p:blipFill>
          <a:blip r:embed="rId3" cstate="print"/>
          <a:srcRect/>
          <a:stretch>
            <a:fillRect/>
          </a:stretch>
        </p:blipFill>
        <p:spPr bwMode="auto">
          <a:xfrm>
            <a:off x="1928794" y="1643050"/>
            <a:ext cx="5838849" cy="39480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928794" y="214290"/>
            <a:ext cx="6500858"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POPULAR PYTHON  IDEs </a:t>
            </a:r>
            <a:endParaRPr lang="en-IN" b="1" u="sng" dirty="0" smtClean="0">
              <a:solidFill>
                <a:srgbClr val="FFFF00"/>
              </a:solidFill>
              <a:effectLst>
                <a:outerShdw blurRad="38100" dist="38100" dir="2700000" algn="tl">
                  <a:srgbClr val="000000">
                    <a:alpha val="43137"/>
                  </a:srgbClr>
                </a:outerShdw>
              </a:effectLst>
            </a:endParaRPr>
          </a:p>
        </p:txBody>
      </p:sp>
      <p:sp>
        <p:nvSpPr>
          <p:cNvPr id="4" name="Title 1"/>
          <p:cNvSpPr txBox="1">
            <a:spLocks/>
          </p:cNvSpPr>
          <p:nvPr/>
        </p:nvSpPr>
        <p:spPr>
          <a:xfrm>
            <a:off x="2071670" y="5857892"/>
            <a:ext cx="6000792" cy="785818"/>
          </a:xfrm>
          <a:prstGeom prst="rect">
            <a:avLst/>
          </a:prstGeom>
        </p:spPr>
        <p:txBody>
          <a:bodyPr vert="horz" lIns="91440" tIns="45720" rIns="91440" bIns="45720" rtlCol="0" anchor="ctr">
            <a:normAutofit/>
          </a:bodyPr>
          <a:lstStyle/>
          <a:p>
            <a:pPr marL="514350" marR="0" lvl="0" indent="-514350" algn="ctr" defTabSz="914400" rtl="0" eaLnBrk="1" fontAlgn="auto" latinLnBrk="0" hangingPunct="1">
              <a:lnSpc>
                <a:spcPct val="100000"/>
              </a:lnSpc>
              <a:spcBef>
                <a:spcPct val="0"/>
              </a:spcBef>
              <a:spcAft>
                <a:spcPts val="0"/>
              </a:spcAft>
              <a:buClrTx/>
              <a:buSzTx/>
              <a:buFontTx/>
              <a:buNone/>
              <a:tabLst/>
              <a:defRPr/>
            </a:pPr>
            <a:r>
              <a:rPr kumimoji="0" lang="en-US"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RUBYMINE</a:t>
            </a:r>
            <a:endParaRPr kumimoji="0" lang="en-IN"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pic>
        <p:nvPicPr>
          <p:cNvPr id="22530" name="Picture 2" descr="C:\Users\Prakruti\Desktop\New folder\RubyMine1.png"/>
          <p:cNvPicPr>
            <a:picLocks noChangeAspect="1" noChangeArrowheads="1"/>
          </p:cNvPicPr>
          <p:nvPr/>
        </p:nvPicPr>
        <p:blipFill>
          <a:blip r:embed="rId3" cstate="print"/>
          <a:srcRect/>
          <a:stretch>
            <a:fillRect/>
          </a:stretch>
        </p:blipFill>
        <p:spPr bwMode="auto">
          <a:xfrm>
            <a:off x="2357422" y="642918"/>
            <a:ext cx="5322902" cy="53229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928794" y="214290"/>
            <a:ext cx="6500858"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POPULAR PYTHON  IDEs </a:t>
            </a:r>
            <a:endParaRPr lang="en-IN" b="1" u="sng" dirty="0" smtClean="0">
              <a:solidFill>
                <a:srgbClr val="FFFF00"/>
              </a:solidFill>
              <a:effectLst>
                <a:outerShdw blurRad="38100" dist="38100" dir="2700000" algn="tl">
                  <a:srgbClr val="000000">
                    <a:alpha val="43137"/>
                  </a:srgbClr>
                </a:outerShdw>
              </a:effectLst>
            </a:endParaRPr>
          </a:p>
        </p:txBody>
      </p:sp>
      <p:sp>
        <p:nvSpPr>
          <p:cNvPr id="4" name="Title 1"/>
          <p:cNvSpPr txBox="1">
            <a:spLocks/>
          </p:cNvSpPr>
          <p:nvPr/>
        </p:nvSpPr>
        <p:spPr>
          <a:xfrm>
            <a:off x="2214546" y="5072074"/>
            <a:ext cx="6000792" cy="785818"/>
          </a:xfrm>
          <a:prstGeom prst="rect">
            <a:avLst/>
          </a:prstGeom>
        </p:spPr>
        <p:txBody>
          <a:bodyPr vert="horz" lIns="91440" tIns="45720" rIns="91440" bIns="45720" rtlCol="0" anchor="ctr">
            <a:normAutofit/>
          </a:bodyPr>
          <a:lstStyle/>
          <a:p>
            <a:pPr marL="514350" marR="0" lvl="0" indent="-514350" algn="ctr" defTabSz="914400" rtl="0" eaLnBrk="1" fontAlgn="auto" latinLnBrk="0" hangingPunct="1">
              <a:lnSpc>
                <a:spcPct val="100000"/>
              </a:lnSpc>
              <a:spcBef>
                <a:spcPct val="0"/>
              </a:spcBef>
              <a:spcAft>
                <a:spcPts val="0"/>
              </a:spcAft>
              <a:buClrTx/>
              <a:buSzTx/>
              <a:buFontTx/>
              <a:buNone/>
              <a:tabLst/>
              <a:defRPr/>
            </a:pPr>
            <a:r>
              <a:rPr kumimoji="0" lang="en-US"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RODEO</a:t>
            </a:r>
            <a:endParaRPr kumimoji="0" lang="en-IN"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pic>
        <p:nvPicPr>
          <p:cNvPr id="23554" name="Picture 2" descr="C:\Users\Prakruti\Desktop\New folder\yhat_rodeo_logo_grey_text.png"/>
          <p:cNvPicPr>
            <a:picLocks noChangeAspect="1" noChangeArrowheads="1"/>
          </p:cNvPicPr>
          <p:nvPr/>
        </p:nvPicPr>
        <p:blipFill>
          <a:blip r:embed="rId3" cstate="print"/>
          <a:srcRect/>
          <a:stretch>
            <a:fillRect/>
          </a:stretch>
        </p:blipFill>
        <p:spPr bwMode="auto">
          <a:xfrm>
            <a:off x="928662" y="2643182"/>
            <a:ext cx="7914804" cy="21955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u="sng" dirty="0" smtClean="0">
                <a:solidFill>
                  <a:srgbClr val="FFFF00"/>
                </a:solidFill>
                <a:effectLst>
                  <a:outerShdw blurRad="38100" dist="38100" dir="2700000" algn="tl">
                    <a:srgbClr val="000000">
                      <a:alpha val="43137"/>
                    </a:srgbClr>
                  </a:outerShdw>
                </a:effectLst>
              </a:rPr>
              <a:t>GUIDO VAN ROSSUM</a:t>
            </a:r>
          </a:p>
        </p:txBody>
      </p:sp>
      <p:pic>
        <p:nvPicPr>
          <p:cNvPr id="4098" name="Picture 2" descr="C:\Users\Sainik\Desktop\gvanrossum.jpg"/>
          <p:cNvPicPr>
            <a:picLocks noChangeAspect="1" noChangeArrowheads="1"/>
          </p:cNvPicPr>
          <p:nvPr/>
        </p:nvPicPr>
        <p:blipFill>
          <a:blip r:embed="rId3" cstate="print"/>
          <a:srcRect/>
          <a:stretch>
            <a:fillRect/>
          </a:stretch>
        </p:blipFill>
        <p:spPr bwMode="auto">
          <a:xfrm>
            <a:off x="500034" y="1214422"/>
            <a:ext cx="4286280" cy="5357851"/>
          </a:xfrm>
          <a:prstGeom prst="rect">
            <a:avLst/>
          </a:prstGeom>
          <a:ln>
            <a:noFill/>
          </a:ln>
          <a:effectLst>
            <a:softEdge rad="112500"/>
          </a:effectLst>
        </p:spPr>
      </p:pic>
      <p:sp>
        <p:nvSpPr>
          <p:cNvPr id="5" name="Rectangle 4"/>
          <p:cNvSpPr/>
          <p:nvPr/>
        </p:nvSpPr>
        <p:spPr>
          <a:xfrm>
            <a:off x="4929190" y="1428736"/>
            <a:ext cx="4000528" cy="3970318"/>
          </a:xfrm>
          <a:prstGeom prst="rect">
            <a:avLst/>
          </a:prstGeom>
        </p:spPr>
        <p:txBody>
          <a:bodyPr wrap="square">
            <a:spAutoFit/>
          </a:bodyPr>
          <a:lstStyle/>
          <a:p>
            <a:pPr algn="just"/>
            <a:r>
              <a:rPr lang="en-IN" sz="2800" b="1" dirty="0" smtClean="0">
                <a:solidFill>
                  <a:schemeClr val="bg1"/>
                </a:solidFill>
                <a:effectLst>
                  <a:outerShdw blurRad="38100" dist="38100" dir="2700000" algn="tl">
                    <a:srgbClr val="000000">
                      <a:alpha val="43137"/>
                    </a:srgbClr>
                  </a:outerShdw>
                </a:effectLst>
              </a:rPr>
              <a:t>Guido van Rossum is a Dutch programmer best known as the author of the Python programming language, for which he was the "Benevolent Dictator For Life" until he stepped down from the position in July 2018.</a:t>
            </a:r>
            <a:endParaRPr lang="en-IN"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928794" y="2714620"/>
            <a:ext cx="6500858"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PYTHON EDITORS</a:t>
            </a:r>
            <a:endParaRPr lang="en-IN" b="1" u="sng" dirty="0" smtClean="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907822" y="5883500"/>
            <a:ext cx="6000792" cy="785818"/>
          </a:xfrm>
          <a:prstGeom prst="rect">
            <a:avLst/>
          </a:prstGeom>
        </p:spPr>
        <p:txBody>
          <a:bodyPr vert="horz" lIns="91440" tIns="45720" rIns="91440" bIns="45720" rtlCol="0" anchor="ctr">
            <a:normAutofit/>
          </a:bodyPr>
          <a:lstStyle/>
          <a:p>
            <a:pPr marL="514350" marR="0" lvl="0" indent="-514350" algn="ctr" defTabSz="914400" rtl="0" eaLnBrk="1" fontAlgn="auto" latinLnBrk="0" hangingPunct="1">
              <a:lnSpc>
                <a:spcPct val="100000"/>
              </a:lnSpc>
              <a:spcBef>
                <a:spcPct val="0"/>
              </a:spcBef>
              <a:spcAft>
                <a:spcPts val="0"/>
              </a:spcAft>
              <a:buClrTx/>
              <a:buSzTx/>
              <a:buFontTx/>
              <a:buNone/>
              <a:tabLst/>
              <a:defRPr/>
            </a:pPr>
            <a:r>
              <a:rPr kumimoji="0" lang="en-US"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KOMODO</a:t>
            </a:r>
            <a:endParaRPr kumimoji="0" lang="en-IN"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pic>
        <p:nvPicPr>
          <p:cNvPr id="17410" name="Picture 2" descr="C:\Users\Prakruti\Desktop\New folder\komdo.png"/>
          <p:cNvPicPr>
            <a:picLocks noChangeAspect="1" noChangeArrowheads="1"/>
          </p:cNvPicPr>
          <p:nvPr/>
        </p:nvPicPr>
        <p:blipFill>
          <a:blip r:embed="rId3" cstate="print"/>
          <a:srcRect/>
          <a:stretch>
            <a:fillRect/>
          </a:stretch>
        </p:blipFill>
        <p:spPr bwMode="auto">
          <a:xfrm>
            <a:off x="1714480" y="1214422"/>
            <a:ext cx="3929090" cy="721730"/>
          </a:xfrm>
          <a:prstGeom prst="rect">
            <a:avLst/>
          </a:prstGeom>
          <a:noFill/>
        </p:spPr>
      </p:pic>
      <p:pic>
        <p:nvPicPr>
          <p:cNvPr id="17411" name="Picture 3" descr="C:\Users\Prakruti\Desktop\New folder\3-2-komodo-dragon-picture.png"/>
          <p:cNvPicPr>
            <a:picLocks noChangeAspect="1" noChangeArrowheads="1"/>
          </p:cNvPicPr>
          <p:nvPr/>
        </p:nvPicPr>
        <p:blipFill>
          <a:blip r:embed="rId4" cstate="print"/>
          <a:srcRect l="4870" t="4689" r="5848" b="30209"/>
          <a:stretch>
            <a:fillRect/>
          </a:stretch>
        </p:blipFill>
        <p:spPr bwMode="auto">
          <a:xfrm>
            <a:off x="1000100" y="857232"/>
            <a:ext cx="7858180" cy="5786478"/>
          </a:xfrm>
          <a:prstGeom prst="rect">
            <a:avLst/>
          </a:prstGeom>
          <a:noFill/>
        </p:spPr>
      </p:pic>
      <p:sp>
        <p:nvSpPr>
          <p:cNvPr id="9" name="Title 1"/>
          <p:cNvSpPr>
            <a:spLocks noGrp="1"/>
          </p:cNvSpPr>
          <p:nvPr>
            <p:ph type="title"/>
          </p:nvPr>
        </p:nvSpPr>
        <p:spPr>
          <a:xfrm>
            <a:off x="1928794" y="214290"/>
            <a:ext cx="6500858"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PYTHON  EDITORS</a:t>
            </a:r>
            <a:endParaRPr lang="en-IN" b="1" u="sng" dirty="0" smtClean="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857356" y="5286388"/>
            <a:ext cx="6500858" cy="785818"/>
          </a:xfrm>
          <a:prstGeom prst="rect">
            <a:avLst/>
          </a:prstGeom>
        </p:spPr>
        <p:txBody>
          <a:bodyPr vert="horz" lIns="91440" tIns="45720" rIns="91440" bIns="45720" rtlCol="0" anchor="ctr">
            <a:normAutofit/>
          </a:bodyPr>
          <a:lstStyle/>
          <a:p>
            <a:pPr marL="514350" marR="0" lvl="0" indent="-514350" algn="ctr" defTabSz="914400" rtl="0" eaLnBrk="1" fontAlgn="auto" latinLnBrk="0" hangingPunct="1">
              <a:lnSpc>
                <a:spcPct val="100000"/>
              </a:lnSpc>
              <a:spcBef>
                <a:spcPct val="0"/>
              </a:spcBef>
              <a:spcAft>
                <a:spcPts val="0"/>
              </a:spcAft>
              <a:buClrTx/>
              <a:buSzTx/>
              <a:buFontTx/>
              <a:buNone/>
              <a:tabLst/>
              <a:defRPr/>
            </a:pPr>
            <a:r>
              <a:rPr lang="en-US" sz="3600" b="1" u="sng" dirty="0" smtClean="0">
                <a:solidFill>
                  <a:srgbClr val="FFFF00"/>
                </a:solidFill>
                <a:effectLst>
                  <a:outerShdw blurRad="38100" dist="38100" dir="2700000" algn="tl">
                    <a:srgbClr val="000000">
                      <a:alpha val="43137"/>
                    </a:srgbClr>
                  </a:outerShdw>
                </a:effectLst>
                <a:latin typeface="+mj-lt"/>
                <a:ea typeface="+mj-ea"/>
                <a:cs typeface="+mj-cs"/>
              </a:rPr>
              <a:t>EMACS</a:t>
            </a:r>
            <a:endParaRPr kumimoji="0" lang="en-IN"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pic>
        <p:nvPicPr>
          <p:cNvPr id="13314" name="Picture 2" descr="C:\Users\Prakruti\Desktop\New folder\Emacks.png"/>
          <p:cNvPicPr>
            <a:picLocks noChangeAspect="1" noChangeArrowheads="1"/>
          </p:cNvPicPr>
          <p:nvPr/>
        </p:nvPicPr>
        <p:blipFill>
          <a:blip r:embed="rId3" cstate="print"/>
          <a:srcRect/>
          <a:stretch>
            <a:fillRect/>
          </a:stretch>
        </p:blipFill>
        <p:spPr bwMode="auto">
          <a:xfrm>
            <a:off x="2071670" y="2071678"/>
            <a:ext cx="6215106" cy="2447849"/>
          </a:xfrm>
          <a:prstGeom prst="rect">
            <a:avLst/>
          </a:prstGeom>
          <a:noFill/>
        </p:spPr>
      </p:pic>
      <p:sp>
        <p:nvSpPr>
          <p:cNvPr id="8" name="Title 1"/>
          <p:cNvSpPr txBox="1">
            <a:spLocks/>
          </p:cNvSpPr>
          <p:nvPr/>
        </p:nvSpPr>
        <p:spPr>
          <a:xfrm>
            <a:off x="1928794" y="214290"/>
            <a:ext cx="6500858" cy="785818"/>
          </a:xfrm>
          <a:prstGeom prst="rect">
            <a:avLst/>
          </a:prstGeom>
        </p:spPr>
        <p:txBody>
          <a:bodyPr vert="horz" lIns="91440" tIns="45720" rIns="91440" bIns="45720" rtlCol="0" anchor="ctr">
            <a:normAutofit/>
          </a:bodyPr>
          <a:lstStyle/>
          <a:p>
            <a:pPr marL="514350" marR="0" lvl="0" indent="-514350" algn="ctr" defTabSz="914400" rtl="0" eaLnBrk="1" fontAlgn="auto" latinLnBrk="0" hangingPunct="1">
              <a:lnSpc>
                <a:spcPct val="100000"/>
              </a:lnSpc>
              <a:spcBef>
                <a:spcPct val="0"/>
              </a:spcBef>
              <a:spcAft>
                <a:spcPts val="0"/>
              </a:spcAft>
              <a:buClrTx/>
              <a:buSzTx/>
              <a:buFontTx/>
              <a:buNone/>
              <a:tabLst/>
              <a:defRPr/>
            </a:pPr>
            <a:r>
              <a:rPr kumimoji="0" lang="en-US"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PYTHON  EDITORS</a:t>
            </a:r>
            <a:endParaRPr kumimoji="0" lang="en-IN"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928794" y="214290"/>
            <a:ext cx="6500858"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PYTHON  EDITORS</a:t>
            </a:r>
            <a:endParaRPr lang="en-IN" b="1" u="sng" dirty="0" smtClean="0">
              <a:solidFill>
                <a:srgbClr val="FFFF00"/>
              </a:solidFill>
              <a:effectLst>
                <a:outerShdw blurRad="38100" dist="38100" dir="2700000" algn="tl">
                  <a:srgbClr val="000000">
                    <a:alpha val="43137"/>
                  </a:srgbClr>
                </a:outerShdw>
              </a:effectLst>
            </a:endParaRPr>
          </a:p>
        </p:txBody>
      </p:sp>
      <p:sp>
        <p:nvSpPr>
          <p:cNvPr id="4" name="Title 1"/>
          <p:cNvSpPr txBox="1">
            <a:spLocks/>
          </p:cNvSpPr>
          <p:nvPr/>
        </p:nvSpPr>
        <p:spPr>
          <a:xfrm>
            <a:off x="2214546" y="5072074"/>
            <a:ext cx="6000792" cy="785818"/>
          </a:xfrm>
          <a:prstGeom prst="rect">
            <a:avLst/>
          </a:prstGeom>
        </p:spPr>
        <p:txBody>
          <a:bodyPr vert="horz" lIns="91440" tIns="45720" rIns="91440" bIns="45720" rtlCol="0" anchor="ctr">
            <a:normAutofit/>
          </a:bodyPr>
          <a:lstStyle/>
          <a:p>
            <a:pPr marL="514350" marR="0" lvl="0" indent="-514350" algn="ctr" defTabSz="914400" rtl="0" eaLnBrk="1" fontAlgn="auto" latinLnBrk="0" hangingPunct="1">
              <a:lnSpc>
                <a:spcPct val="100000"/>
              </a:lnSpc>
              <a:spcBef>
                <a:spcPct val="0"/>
              </a:spcBef>
              <a:spcAft>
                <a:spcPts val="0"/>
              </a:spcAft>
              <a:buClrTx/>
              <a:buSzTx/>
              <a:buFontTx/>
              <a:buNone/>
              <a:tabLst/>
              <a:defRPr/>
            </a:pPr>
            <a:r>
              <a:rPr kumimoji="0" lang="en-US"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GEDIT</a:t>
            </a:r>
            <a:endParaRPr kumimoji="0" lang="en-IN"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pic>
        <p:nvPicPr>
          <p:cNvPr id="27650" name="Picture 2" descr="C:\Users\Prakruti\Desktop\New folder\Python Ediitors\1200px-Gedit-logo-clean.svg.png"/>
          <p:cNvPicPr>
            <a:picLocks noChangeAspect="1" noChangeArrowheads="1"/>
          </p:cNvPicPr>
          <p:nvPr/>
        </p:nvPicPr>
        <p:blipFill>
          <a:blip r:embed="rId3" cstate="print"/>
          <a:srcRect/>
          <a:stretch>
            <a:fillRect/>
          </a:stretch>
        </p:blipFill>
        <p:spPr bwMode="auto">
          <a:xfrm>
            <a:off x="2000232" y="1428736"/>
            <a:ext cx="6357942" cy="35233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928794" y="214290"/>
            <a:ext cx="6500858"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PYTHON  EDITORS</a:t>
            </a:r>
            <a:endParaRPr lang="en-IN" b="1" u="sng" dirty="0" smtClean="0">
              <a:solidFill>
                <a:srgbClr val="FFFF00"/>
              </a:solidFill>
              <a:effectLst>
                <a:outerShdw blurRad="38100" dist="38100" dir="2700000" algn="tl">
                  <a:srgbClr val="000000">
                    <a:alpha val="43137"/>
                  </a:srgbClr>
                </a:outerShdw>
              </a:effectLst>
            </a:endParaRPr>
          </a:p>
        </p:txBody>
      </p:sp>
      <p:sp>
        <p:nvSpPr>
          <p:cNvPr id="4" name="Title 1"/>
          <p:cNvSpPr txBox="1">
            <a:spLocks/>
          </p:cNvSpPr>
          <p:nvPr/>
        </p:nvSpPr>
        <p:spPr>
          <a:xfrm>
            <a:off x="2214546" y="5072074"/>
            <a:ext cx="6000792" cy="785818"/>
          </a:xfrm>
          <a:prstGeom prst="rect">
            <a:avLst/>
          </a:prstGeom>
        </p:spPr>
        <p:txBody>
          <a:bodyPr vert="horz" lIns="91440" tIns="45720" rIns="91440" bIns="45720" rtlCol="0" anchor="ctr">
            <a:normAutofit/>
          </a:bodyPr>
          <a:lstStyle/>
          <a:p>
            <a:pPr marL="514350" marR="0" lvl="0" indent="-514350" algn="ctr" defTabSz="914400" rtl="0" eaLnBrk="1" fontAlgn="auto" latinLnBrk="0" hangingPunct="1">
              <a:lnSpc>
                <a:spcPct val="100000"/>
              </a:lnSpc>
              <a:spcBef>
                <a:spcPct val="0"/>
              </a:spcBef>
              <a:spcAft>
                <a:spcPts val="0"/>
              </a:spcAft>
              <a:buClrTx/>
              <a:buSzTx/>
              <a:buFontTx/>
              <a:buNone/>
              <a:tabLst/>
              <a:defRPr/>
            </a:pPr>
            <a:r>
              <a:rPr kumimoji="0" lang="en-US"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ATOM</a:t>
            </a:r>
            <a:endParaRPr kumimoji="0" lang="en-IN"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pic>
        <p:nvPicPr>
          <p:cNvPr id="28674" name="Picture 2" descr="C:\Users\Prakruti\Desktop\New folder\Python Ediitors\Antu_atom-text-editor.svg.png"/>
          <p:cNvPicPr>
            <a:picLocks noChangeAspect="1" noChangeArrowheads="1"/>
          </p:cNvPicPr>
          <p:nvPr/>
        </p:nvPicPr>
        <p:blipFill>
          <a:blip r:embed="rId3" cstate="print"/>
          <a:srcRect/>
          <a:stretch>
            <a:fillRect/>
          </a:stretch>
        </p:blipFill>
        <p:spPr bwMode="auto">
          <a:xfrm>
            <a:off x="3286116" y="1357298"/>
            <a:ext cx="3643338" cy="36433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928794" y="214290"/>
            <a:ext cx="6500858"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PYTHON  EDITORS</a:t>
            </a:r>
            <a:endParaRPr lang="en-IN" b="1" u="sng" dirty="0" smtClean="0">
              <a:solidFill>
                <a:srgbClr val="FFFF00"/>
              </a:solidFill>
              <a:effectLst>
                <a:outerShdw blurRad="38100" dist="38100" dir="2700000" algn="tl">
                  <a:srgbClr val="000000">
                    <a:alpha val="43137"/>
                  </a:srgbClr>
                </a:outerShdw>
              </a:effectLst>
            </a:endParaRPr>
          </a:p>
        </p:txBody>
      </p:sp>
      <p:sp>
        <p:nvSpPr>
          <p:cNvPr id="4" name="Title 1"/>
          <p:cNvSpPr txBox="1">
            <a:spLocks/>
          </p:cNvSpPr>
          <p:nvPr/>
        </p:nvSpPr>
        <p:spPr>
          <a:xfrm>
            <a:off x="2214546" y="5072074"/>
            <a:ext cx="6000792" cy="785818"/>
          </a:xfrm>
          <a:prstGeom prst="rect">
            <a:avLst/>
          </a:prstGeom>
        </p:spPr>
        <p:txBody>
          <a:bodyPr vert="horz" lIns="91440" tIns="45720" rIns="91440" bIns="45720" rtlCol="0" anchor="ctr">
            <a:normAutofit/>
          </a:bodyPr>
          <a:lstStyle/>
          <a:p>
            <a:pPr marL="514350" marR="0" lvl="0" indent="-514350" algn="ctr" defTabSz="914400" rtl="0" eaLnBrk="1" fontAlgn="auto" latinLnBrk="0" hangingPunct="1">
              <a:lnSpc>
                <a:spcPct val="100000"/>
              </a:lnSpc>
              <a:spcBef>
                <a:spcPct val="0"/>
              </a:spcBef>
              <a:spcAft>
                <a:spcPts val="0"/>
              </a:spcAft>
              <a:buClrTx/>
              <a:buSzTx/>
              <a:buFontTx/>
              <a:buNone/>
              <a:tabLst/>
              <a:defRPr/>
            </a:pPr>
            <a:r>
              <a:rPr kumimoji="0" lang="en-US"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BBEDIT</a:t>
            </a:r>
            <a:endParaRPr kumimoji="0" lang="en-IN"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pic>
        <p:nvPicPr>
          <p:cNvPr id="29698" name="Picture 2" descr="C:\Users\Prakruti\Desktop\New folder\Python Ediitors\bbedit_25th_birthday_candle.png"/>
          <p:cNvPicPr>
            <a:picLocks noChangeAspect="1" noChangeArrowheads="1"/>
          </p:cNvPicPr>
          <p:nvPr/>
        </p:nvPicPr>
        <p:blipFill>
          <a:blip r:embed="rId3" cstate="print"/>
          <a:srcRect/>
          <a:stretch>
            <a:fillRect/>
          </a:stretch>
        </p:blipFill>
        <p:spPr bwMode="auto">
          <a:xfrm>
            <a:off x="3286116" y="1000108"/>
            <a:ext cx="3509970" cy="40789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928794" y="214290"/>
            <a:ext cx="6500858"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PYTHON  EDITORS</a:t>
            </a:r>
            <a:endParaRPr lang="en-IN" b="1" u="sng" dirty="0" smtClean="0">
              <a:solidFill>
                <a:srgbClr val="FFFF00"/>
              </a:solidFill>
              <a:effectLst>
                <a:outerShdw blurRad="38100" dist="38100" dir="2700000" algn="tl">
                  <a:srgbClr val="000000">
                    <a:alpha val="43137"/>
                  </a:srgbClr>
                </a:outerShdw>
              </a:effectLst>
            </a:endParaRPr>
          </a:p>
        </p:txBody>
      </p:sp>
      <p:sp>
        <p:nvSpPr>
          <p:cNvPr id="4" name="Title 1"/>
          <p:cNvSpPr txBox="1">
            <a:spLocks/>
          </p:cNvSpPr>
          <p:nvPr/>
        </p:nvSpPr>
        <p:spPr>
          <a:xfrm>
            <a:off x="2214546" y="5643578"/>
            <a:ext cx="6000792" cy="785818"/>
          </a:xfrm>
          <a:prstGeom prst="rect">
            <a:avLst/>
          </a:prstGeom>
        </p:spPr>
        <p:txBody>
          <a:bodyPr vert="horz" lIns="91440" tIns="45720" rIns="91440" bIns="45720" rtlCol="0" anchor="ctr">
            <a:normAutofit/>
          </a:bodyPr>
          <a:lstStyle/>
          <a:p>
            <a:pPr marL="514350" marR="0" lvl="0" indent="-514350" algn="ctr" defTabSz="914400" rtl="0" eaLnBrk="1" fontAlgn="auto" latinLnBrk="0" hangingPunct="1">
              <a:lnSpc>
                <a:spcPct val="100000"/>
              </a:lnSpc>
              <a:spcBef>
                <a:spcPct val="0"/>
              </a:spcBef>
              <a:spcAft>
                <a:spcPts val="0"/>
              </a:spcAft>
              <a:buClrTx/>
              <a:buSzTx/>
              <a:buFontTx/>
              <a:buNone/>
              <a:tabLst/>
              <a:defRPr/>
            </a:pPr>
            <a:r>
              <a:rPr kumimoji="0" lang="en-US"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BLUE FISH</a:t>
            </a:r>
            <a:endParaRPr kumimoji="0" lang="en-IN"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pic>
        <p:nvPicPr>
          <p:cNvPr id="30722" name="Picture 2" descr="C:\Users\Prakruti\Desktop\New folder\Python Ediitors\Bluefish.png"/>
          <p:cNvPicPr>
            <a:picLocks noChangeAspect="1" noChangeArrowheads="1"/>
          </p:cNvPicPr>
          <p:nvPr/>
        </p:nvPicPr>
        <p:blipFill>
          <a:blip r:embed="rId3" cstate="print"/>
          <a:srcRect/>
          <a:stretch>
            <a:fillRect/>
          </a:stretch>
        </p:blipFill>
        <p:spPr bwMode="auto">
          <a:xfrm>
            <a:off x="2571736" y="1214422"/>
            <a:ext cx="5072098" cy="47228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928794" y="214290"/>
            <a:ext cx="6500858"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PYTHON  EDITORS</a:t>
            </a:r>
            <a:endParaRPr lang="en-IN" b="1" u="sng" dirty="0" smtClean="0">
              <a:solidFill>
                <a:srgbClr val="FFFF00"/>
              </a:solidFill>
              <a:effectLst>
                <a:outerShdw blurRad="38100" dist="38100" dir="2700000" algn="tl">
                  <a:srgbClr val="000000">
                    <a:alpha val="43137"/>
                  </a:srgbClr>
                </a:outerShdw>
              </a:effectLst>
            </a:endParaRPr>
          </a:p>
        </p:txBody>
      </p:sp>
      <p:sp>
        <p:nvSpPr>
          <p:cNvPr id="4" name="Title 1"/>
          <p:cNvSpPr txBox="1">
            <a:spLocks/>
          </p:cNvSpPr>
          <p:nvPr/>
        </p:nvSpPr>
        <p:spPr>
          <a:xfrm>
            <a:off x="2214546" y="5643578"/>
            <a:ext cx="6000792" cy="785818"/>
          </a:xfrm>
          <a:prstGeom prst="rect">
            <a:avLst/>
          </a:prstGeom>
        </p:spPr>
        <p:txBody>
          <a:bodyPr vert="horz" lIns="91440" tIns="45720" rIns="91440" bIns="45720" rtlCol="0" anchor="ctr">
            <a:normAutofit/>
          </a:bodyPr>
          <a:lstStyle/>
          <a:p>
            <a:pPr marL="514350" marR="0" lvl="0" indent="-514350" algn="ctr" defTabSz="914400" rtl="0" eaLnBrk="1" fontAlgn="auto" latinLnBrk="0" hangingPunct="1">
              <a:lnSpc>
                <a:spcPct val="100000"/>
              </a:lnSpc>
              <a:spcBef>
                <a:spcPct val="0"/>
              </a:spcBef>
              <a:spcAft>
                <a:spcPts val="0"/>
              </a:spcAft>
              <a:buClrTx/>
              <a:buSzTx/>
              <a:buFontTx/>
              <a:buNone/>
              <a:tabLst/>
              <a:defRPr/>
            </a:pPr>
            <a:r>
              <a:rPr kumimoji="0" lang="en-US"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EDITRA</a:t>
            </a:r>
            <a:endParaRPr kumimoji="0" lang="en-IN"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pic>
        <p:nvPicPr>
          <p:cNvPr id="31746" name="Picture 2" descr="C:\Users\Prakruti\Desktop\New folder\Python Ediitors\Editra.png"/>
          <p:cNvPicPr>
            <a:picLocks noChangeAspect="1" noChangeArrowheads="1"/>
          </p:cNvPicPr>
          <p:nvPr/>
        </p:nvPicPr>
        <p:blipFill>
          <a:blip r:embed="rId3" cstate="print"/>
          <a:srcRect/>
          <a:stretch>
            <a:fillRect/>
          </a:stretch>
        </p:blipFill>
        <p:spPr bwMode="auto">
          <a:xfrm>
            <a:off x="3000364" y="1500174"/>
            <a:ext cx="4143404" cy="41434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928794" y="214290"/>
            <a:ext cx="6500858"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PYTHON  EDITORS</a:t>
            </a:r>
            <a:endParaRPr lang="en-IN" b="1" u="sng" dirty="0" smtClean="0">
              <a:solidFill>
                <a:srgbClr val="FFFF00"/>
              </a:solidFill>
              <a:effectLst>
                <a:outerShdw blurRad="38100" dist="38100" dir="2700000" algn="tl">
                  <a:srgbClr val="000000">
                    <a:alpha val="43137"/>
                  </a:srgbClr>
                </a:outerShdw>
              </a:effectLst>
            </a:endParaRPr>
          </a:p>
        </p:txBody>
      </p:sp>
      <p:sp>
        <p:nvSpPr>
          <p:cNvPr id="4" name="Title 1"/>
          <p:cNvSpPr txBox="1">
            <a:spLocks/>
          </p:cNvSpPr>
          <p:nvPr/>
        </p:nvSpPr>
        <p:spPr>
          <a:xfrm>
            <a:off x="2214546" y="5643578"/>
            <a:ext cx="6000792" cy="785818"/>
          </a:xfrm>
          <a:prstGeom prst="rect">
            <a:avLst/>
          </a:prstGeom>
        </p:spPr>
        <p:txBody>
          <a:bodyPr vert="horz" lIns="91440" tIns="45720" rIns="91440" bIns="45720" rtlCol="0" anchor="ctr">
            <a:normAutofit/>
          </a:bodyPr>
          <a:lstStyle/>
          <a:p>
            <a:pPr marL="514350" marR="0" lvl="0" indent="-514350" algn="ctr" defTabSz="914400" rtl="0" eaLnBrk="1" fontAlgn="auto" latinLnBrk="0" hangingPunct="1">
              <a:lnSpc>
                <a:spcPct val="100000"/>
              </a:lnSpc>
              <a:spcBef>
                <a:spcPct val="0"/>
              </a:spcBef>
              <a:spcAft>
                <a:spcPts val="0"/>
              </a:spcAft>
              <a:buClrTx/>
              <a:buSzTx/>
              <a:buFontTx/>
              <a:buNone/>
              <a:tabLst/>
              <a:defRPr/>
            </a:pPr>
            <a:r>
              <a:rPr kumimoji="0" lang="en-US"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LIO</a:t>
            </a:r>
            <a:endParaRPr kumimoji="0" lang="en-IN"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pic>
        <p:nvPicPr>
          <p:cNvPr id="32770" name="Picture 2" descr="C:\Users\Prakruti\Desktop\New folder\Python Ediitors\LEO-Leonine_Editor_Outliner-icon.png"/>
          <p:cNvPicPr>
            <a:picLocks noChangeAspect="1" noChangeArrowheads="1"/>
          </p:cNvPicPr>
          <p:nvPr/>
        </p:nvPicPr>
        <p:blipFill>
          <a:blip r:embed="rId3" cstate="print"/>
          <a:srcRect/>
          <a:stretch>
            <a:fillRect/>
          </a:stretch>
        </p:blipFill>
        <p:spPr bwMode="auto">
          <a:xfrm>
            <a:off x="3143240" y="1214422"/>
            <a:ext cx="3754454" cy="45565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928794" y="214290"/>
            <a:ext cx="6500858"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PYTHON  EDITORS</a:t>
            </a:r>
            <a:endParaRPr lang="en-IN" b="1" u="sng" dirty="0" smtClean="0">
              <a:solidFill>
                <a:srgbClr val="FFFF00"/>
              </a:solidFill>
              <a:effectLst>
                <a:outerShdw blurRad="38100" dist="38100" dir="2700000" algn="tl">
                  <a:srgbClr val="000000">
                    <a:alpha val="43137"/>
                  </a:srgbClr>
                </a:outerShdw>
              </a:effectLst>
            </a:endParaRPr>
          </a:p>
        </p:txBody>
      </p:sp>
      <p:sp>
        <p:nvSpPr>
          <p:cNvPr id="4" name="Title 1"/>
          <p:cNvSpPr txBox="1">
            <a:spLocks/>
          </p:cNvSpPr>
          <p:nvPr/>
        </p:nvSpPr>
        <p:spPr>
          <a:xfrm>
            <a:off x="2214546" y="5643578"/>
            <a:ext cx="6000792" cy="785818"/>
          </a:xfrm>
          <a:prstGeom prst="rect">
            <a:avLst/>
          </a:prstGeom>
        </p:spPr>
        <p:txBody>
          <a:bodyPr vert="horz" lIns="91440" tIns="45720" rIns="91440" bIns="45720" rtlCol="0" anchor="ctr">
            <a:normAutofit/>
          </a:bodyPr>
          <a:lstStyle/>
          <a:p>
            <a:pPr marL="514350" marR="0" lvl="0" indent="-514350" algn="ctr" defTabSz="914400" rtl="0" eaLnBrk="1" fontAlgn="auto" latinLnBrk="0" hangingPunct="1">
              <a:lnSpc>
                <a:spcPct val="100000"/>
              </a:lnSpc>
              <a:spcBef>
                <a:spcPct val="0"/>
              </a:spcBef>
              <a:spcAft>
                <a:spcPts val="0"/>
              </a:spcAft>
              <a:buClrTx/>
              <a:buSzTx/>
              <a:buFontTx/>
              <a:buNone/>
              <a:tabLst/>
              <a:defRPr/>
            </a:pPr>
            <a:r>
              <a:rPr kumimoji="0" lang="en-US"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NOTEPAD++</a:t>
            </a:r>
            <a:endParaRPr kumimoji="0" lang="en-IN"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pic>
        <p:nvPicPr>
          <p:cNvPr id="33794" name="Picture 2" descr="C:\Users\Prakruti\Desktop\New folder\Python Ediitors\Notepad++_Logo.png"/>
          <p:cNvPicPr>
            <a:picLocks noChangeAspect="1" noChangeArrowheads="1"/>
          </p:cNvPicPr>
          <p:nvPr/>
        </p:nvPicPr>
        <p:blipFill>
          <a:blip r:embed="rId3" cstate="print"/>
          <a:srcRect/>
          <a:stretch>
            <a:fillRect/>
          </a:stretch>
        </p:blipFill>
        <p:spPr bwMode="auto">
          <a:xfrm>
            <a:off x="2857488" y="1857364"/>
            <a:ext cx="4786346" cy="34542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u="sng" dirty="0" smtClean="0">
                <a:solidFill>
                  <a:srgbClr val="FFFF00"/>
                </a:solidFill>
                <a:effectLst>
                  <a:outerShdw blurRad="38100" dist="38100" dir="2700000" algn="tl">
                    <a:srgbClr val="000000">
                      <a:alpha val="43137"/>
                    </a:srgbClr>
                  </a:outerShdw>
                </a:effectLst>
              </a:rPr>
              <a:t>GUIDO VAN ROSSUM</a:t>
            </a:r>
          </a:p>
        </p:txBody>
      </p:sp>
      <p:pic>
        <p:nvPicPr>
          <p:cNvPr id="4098" name="Picture 2" descr="C:\Users\Sainik\Desktop\gvanrossum.jpg"/>
          <p:cNvPicPr>
            <a:picLocks noChangeAspect="1" noChangeArrowheads="1"/>
          </p:cNvPicPr>
          <p:nvPr/>
        </p:nvPicPr>
        <p:blipFill>
          <a:blip r:embed="rId3" cstate="print"/>
          <a:srcRect/>
          <a:stretch>
            <a:fillRect/>
          </a:stretch>
        </p:blipFill>
        <p:spPr bwMode="auto">
          <a:xfrm>
            <a:off x="214282" y="1214422"/>
            <a:ext cx="4286280" cy="5357851"/>
          </a:xfrm>
          <a:prstGeom prst="rect">
            <a:avLst/>
          </a:prstGeom>
          <a:ln>
            <a:noFill/>
          </a:ln>
          <a:effectLst>
            <a:softEdge rad="112500"/>
          </a:effectLst>
        </p:spPr>
      </p:pic>
      <p:graphicFrame>
        <p:nvGraphicFramePr>
          <p:cNvPr id="6" name="Table 5"/>
          <p:cNvGraphicFramePr>
            <a:graphicFrameLocks noGrp="1"/>
          </p:cNvGraphicFramePr>
          <p:nvPr/>
        </p:nvGraphicFramePr>
        <p:xfrm>
          <a:off x="4572000" y="1314888"/>
          <a:ext cx="4377808" cy="4956020"/>
        </p:xfrm>
        <a:graphic>
          <a:graphicData uri="http://schemas.openxmlformats.org/drawingml/2006/table">
            <a:tbl>
              <a:tblPr>
                <a:tableStyleId>{327F97BB-C833-4FB7-BDE5-3F7075034690}</a:tableStyleId>
              </a:tblPr>
              <a:tblGrid>
                <a:gridCol w="1430194"/>
                <a:gridCol w="2947614"/>
              </a:tblGrid>
              <a:tr h="482169">
                <a:tc>
                  <a:txBody>
                    <a:bodyPr/>
                    <a:lstStyle/>
                    <a:p>
                      <a:pPr algn="l" fontAlgn="t"/>
                      <a:r>
                        <a:rPr lang="en-IN" sz="2000" b="1" dirty="0">
                          <a:effectLst>
                            <a:outerShdw blurRad="38100" dist="38100" dir="2700000" algn="tl">
                              <a:srgbClr val="000000">
                                <a:alpha val="43137"/>
                              </a:srgbClr>
                            </a:outerShdw>
                          </a:effectLst>
                        </a:rPr>
                        <a:t>Born</a:t>
                      </a:r>
                      <a:endParaRPr lang="en-IN" sz="2000" b="1" dirty="0">
                        <a:solidFill>
                          <a:schemeClr val="bg1"/>
                        </a:solidFill>
                        <a:effectLst>
                          <a:outerShdw blurRad="38100" dist="38100" dir="2700000" algn="tl">
                            <a:srgbClr val="000000">
                              <a:alpha val="43137"/>
                            </a:srgbClr>
                          </a:outerShdw>
                        </a:effectLst>
                      </a:endParaRPr>
                    </a:p>
                  </a:txBody>
                  <a:tcPr marL="68881" marR="68881" marT="34441" marB="34441"/>
                </a:tc>
                <a:tc>
                  <a:txBody>
                    <a:bodyPr/>
                    <a:lstStyle/>
                    <a:p>
                      <a:pPr algn="l" fontAlgn="t"/>
                      <a:r>
                        <a:rPr lang="en-IN" sz="2000" b="1" dirty="0">
                          <a:effectLst>
                            <a:outerShdw blurRad="38100" dist="38100" dir="2700000" algn="tl">
                              <a:srgbClr val="000000">
                                <a:alpha val="43137"/>
                              </a:srgbClr>
                            </a:outerShdw>
                          </a:effectLst>
                        </a:rPr>
                        <a:t>31 January 1956 (age 62</a:t>
                      </a:r>
                      <a:r>
                        <a:rPr lang="en-IN" sz="2000" b="1" dirty="0" smtClean="0">
                          <a:effectLst>
                            <a:outerShdw blurRad="38100" dist="38100" dir="2700000" algn="tl">
                              <a:srgbClr val="000000">
                                <a:alpha val="43137"/>
                              </a:srgbClr>
                            </a:outerShdw>
                          </a:effectLst>
                        </a:rPr>
                        <a:t>)</a:t>
                      </a:r>
                      <a:r>
                        <a:rPr lang="en-IN" sz="2000" b="1" dirty="0">
                          <a:effectLst>
                            <a:outerShdw blurRad="38100" dist="38100" dir="2700000" algn="tl">
                              <a:srgbClr val="000000">
                                <a:alpha val="43137"/>
                              </a:srgbClr>
                            </a:outerShdw>
                          </a:effectLst>
                        </a:rPr>
                        <a:t/>
                      </a:r>
                      <a:br>
                        <a:rPr lang="en-IN" sz="2000" b="1" dirty="0">
                          <a:effectLst>
                            <a:outerShdw blurRad="38100" dist="38100" dir="2700000" algn="tl">
                              <a:srgbClr val="000000">
                                <a:alpha val="43137"/>
                              </a:srgbClr>
                            </a:outerShdw>
                          </a:effectLst>
                        </a:rPr>
                      </a:br>
                      <a:r>
                        <a:rPr lang="en-IN" sz="2000" b="1" u="none" strike="noStrike" dirty="0">
                          <a:effectLst>
                            <a:outerShdw blurRad="38100" dist="38100" dir="2700000" algn="tl">
                              <a:srgbClr val="000000">
                                <a:alpha val="43137"/>
                              </a:srgbClr>
                            </a:outerShdw>
                          </a:effectLst>
                        </a:rPr>
                        <a:t>Haarlem</a:t>
                      </a:r>
                      <a:r>
                        <a:rPr lang="en-IN" sz="2000" b="1" dirty="0">
                          <a:effectLst>
                            <a:outerShdw blurRad="38100" dist="38100" dir="2700000" algn="tl">
                              <a:srgbClr val="000000">
                                <a:alpha val="43137"/>
                              </a:srgbClr>
                            </a:outerShdw>
                          </a:effectLst>
                        </a:rPr>
                        <a:t>, </a:t>
                      </a:r>
                      <a:r>
                        <a:rPr lang="en-IN" sz="2000" b="1" u="none" strike="noStrike" dirty="0" smtClean="0">
                          <a:effectLst>
                            <a:outerShdw blurRad="38100" dist="38100" dir="2700000" algn="tl">
                              <a:srgbClr val="000000">
                                <a:alpha val="43137"/>
                              </a:srgbClr>
                            </a:outerShdw>
                          </a:effectLst>
                        </a:rPr>
                        <a:t>Netherlands</a:t>
                      </a:r>
                      <a:endParaRPr lang="en-IN" sz="2000" b="1" dirty="0">
                        <a:solidFill>
                          <a:schemeClr val="bg1"/>
                        </a:solidFill>
                        <a:effectLst>
                          <a:outerShdw blurRad="38100" dist="38100" dir="2700000" algn="tl">
                            <a:srgbClr val="000000">
                              <a:alpha val="43137"/>
                            </a:srgbClr>
                          </a:outerShdw>
                        </a:effectLst>
                      </a:endParaRPr>
                    </a:p>
                  </a:txBody>
                  <a:tcPr marL="68881" marR="68881" marT="34441" marB="34441"/>
                </a:tc>
              </a:tr>
              <a:tr h="275525">
                <a:tc>
                  <a:txBody>
                    <a:bodyPr/>
                    <a:lstStyle/>
                    <a:p>
                      <a:pPr algn="l" fontAlgn="t"/>
                      <a:r>
                        <a:rPr lang="en-IN" sz="2000" b="1">
                          <a:effectLst>
                            <a:outerShdw blurRad="38100" dist="38100" dir="2700000" algn="tl">
                              <a:srgbClr val="000000">
                                <a:alpha val="43137"/>
                              </a:srgbClr>
                            </a:outerShdw>
                          </a:effectLst>
                        </a:rPr>
                        <a:t>Residence</a:t>
                      </a:r>
                      <a:endParaRPr lang="en-IN" sz="2000" b="1">
                        <a:solidFill>
                          <a:schemeClr val="bg1"/>
                        </a:solidFill>
                        <a:effectLst>
                          <a:outerShdw blurRad="38100" dist="38100" dir="2700000" algn="tl">
                            <a:srgbClr val="000000">
                              <a:alpha val="43137"/>
                            </a:srgbClr>
                          </a:outerShdw>
                        </a:effectLst>
                      </a:endParaRPr>
                    </a:p>
                  </a:txBody>
                  <a:tcPr marL="68881" marR="68881" marT="34441" marB="34441"/>
                </a:tc>
                <a:tc>
                  <a:txBody>
                    <a:bodyPr/>
                    <a:lstStyle/>
                    <a:p>
                      <a:pPr algn="l" fontAlgn="t"/>
                      <a:r>
                        <a:rPr lang="en-IN" sz="2000" b="1" u="none" strike="noStrike" dirty="0">
                          <a:effectLst>
                            <a:outerShdw blurRad="38100" dist="38100" dir="2700000" algn="tl">
                              <a:srgbClr val="000000">
                                <a:alpha val="43137"/>
                              </a:srgbClr>
                            </a:outerShdw>
                          </a:effectLst>
                        </a:rPr>
                        <a:t>Belmont, California</a:t>
                      </a:r>
                      <a:r>
                        <a:rPr lang="en-IN" sz="2000" b="1" dirty="0">
                          <a:effectLst>
                            <a:outerShdw blurRad="38100" dist="38100" dir="2700000" algn="tl">
                              <a:srgbClr val="000000">
                                <a:alpha val="43137"/>
                              </a:srgbClr>
                            </a:outerShdw>
                          </a:effectLst>
                        </a:rPr>
                        <a:t>, U.S.</a:t>
                      </a:r>
                      <a:endParaRPr lang="en-IN" sz="2000" b="1" dirty="0">
                        <a:solidFill>
                          <a:schemeClr val="bg1"/>
                        </a:solidFill>
                        <a:effectLst>
                          <a:outerShdw blurRad="38100" dist="38100" dir="2700000" algn="tl">
                            <a:srgbClr val="000000">
                              <a:alpha val="43137"/>
                            </a:srgbClr>
                          </a:outerShdw>
                        </a:effectLst>
                      </a:endParaRPr>
                    </a:p>
                  </a:txBody>
                  <a:tcPr marL="68881" marR="68881" marT="34441" marB="34441"/>
                </a:tc>
              </a:tr>
              <a:tr h="275525">
                <a:tc>
                  <a:txBody>
                    <a:bodyPr/>
                    <a:lstStyle/>
                    <a:p>
                      <a:pPr algn="l" fontAlgn="t"/>
                      <a:r>
                        <a:rPr lang="en-IN" sz="2000" b="1">
                          <a:effectLst>
                            <a:outerShdw blurRad="38100" dist="38100" dir="2700000" algn="tl">
                              <a:srgbClr val="000000">
                                <a:alpha val="43137"/>
                              </a:srgbClr>
                            </a:outerShdw>
                          </a:effectLst>
                        </a:rPr>
                        <a:t>Nationality</a:t>
                      </a:r>
                      <a:endParaRPr lang="en-IN" sz="2000" b="1">
                        <a:solidFill>
                          <a:schemeClr val="bg1"/>
                        </a:solidFill>
                        <a:effectLst>
                          <a:outerShdw blurRad="38100" dist="38100" dir="2700000" algn="tl">
                            <a:srgbClr val="000000">
                              <a:alpha val="43137"/>
                            </a:srgbClr>
                          </a:outerShdw>
                        </a:effectLst>
                      </a:endParaRPr>
                    </a:p>
                  </a:txBody>
                  <a:tcPr marL="68881" marR="68881" marT="34441" marB="34441"/>
                </a:tc>
                <a:tc>
                  <a:txBody>
                    <a:bodyPr/>
                    <a:lstStyle/>
                    <a:p>
                      <a:pPr algn="l" fontAlgn="t"/>
                      <a:r>
                        <a:rPr lang="en-IN" sz="2000" b="1" u="none" strike="noStrike" dirty="0">
                          <a:effectLst>
                            <a:outerShdw blurRad="38100" dist="38100" dir="2700000" algn="tl">
                              <a:srgbClr val="000000">
                                <a:alpha val="43137"/>
                              </a:srgbClr>
                            </a:outerShdw>
                          </a:effectLst>
                        </a:rPr>
                        <a:t>Dutch</a:t>
                      </a:r>
                      <a:endParaRPr lang="en-IN" sz="2000" b="1" dirty="0">
                        <a:solidFill>
                          <a:schemeClr val="bg1"/>
                        </a:solidFill>
                        <a:effectLst>
                          <a:outerShdw blurRad="38100" dist="38100" dir="2700000" algn="tl">
                            <a:srgbClr val="000000">
                              <a:alpha val="43137"/>
                            </a:srgbClr>
                          </a:outerShdw>
                        </a:effectLst>
                      </a:endParaRPr>
                    </a:p>
                  </a:txBody>
                  <a:tcPr marL="68881" marR="68881" marT="34441" marB="34441"/>
                </a:tc>
              </a:tr>
              <a:tr h="275525">
                <a:tc>
                  <a:txBody>
                    <a:bodyPr/>
                    <a:lstStyle/>
                    <a:p>
                      <a:pPr algn="l" fontAlgn="t"/>
                      <a:r>
                        <a:rPr lang="en-IN" sz="2000" b="1">
                          <a:effectLst>
                            <a:outerShdw blurRad="38100" dist="38100" dir="2700000" algn="tl">
                              <a:srgbClr val="000000">
                                <a:alpha val="43137"/>
                              </a:srgbClr>
                            </a:outerShdw>
                          </a:effectLst>
                        </a:rPr>
                        <a:t>Alma mater</a:t>
                      </a:r>
                      <a:endParaRPr lang="en-IN" sz="2000" b="1">
                        <a:solidFill>
                          <a:schemeClr val="bg1"/>
                        </a:solidFill>
                        <a:effectLst>
                          <a:outerShdw blurRad="38100" dist="38100" dir="2700000" algn="tl">
                            <a:srgbClr val="000000">
                              <a:alpha val="43137"/>
                            </a:srgbClr>
                          </a:outerShdw>
                        </a:effectLst>
                      </a:endParaRPr>
                    </a:p>
                  </a:txBody>
                  <a:tcPr marL="68881" marR="68881" marT="34441" marB="34441"/>
                </a:tc>
                <a:tc>
                  <a:txBody>
                    <a:bodyPr/>
                    <a:lstStyle/>
                    <a:p>
                      <a:pPr algn="l" fontAlgn="t"/>
                      <a:r>
                        <a:rPr lang="en-IN" sz="2000" b="1" u="none" strike="noStrike" dirty="0">
                          <a:effectLst>
                            <a:outerShdw blurRad="38100" dist="38100" dir="2700000" algn="tl">
                              <a:srgbClr val="000000">
                                <a:alpha val="43137"/>
                              </a:srgbClr>
                            </a:outerShdw>
                          </a:effectLst>
                        </a:rPr>
                        <a:t>University of Amsterdam</a:t>
                      </a:r>
                      <a:endParaRPr lang="en-IN" sz="2000" b="1" dirty="0">
                        <a:solidFill>
                          <a:schemeClr val="bg1"/>
                        </a:solidFill>
                        <a:effectLst>
                          <a:outerShdw blurRad="38100" dist="38100" dir="2700000" algn="tl">
                            <a:srgbClr val="000000">
                              <a:alpha val="43137"/>
                            </a:srgbClr>
                          </a:outerShdw>
                        </a:effectLst>
                      </a:endParaRPr>
                    </a:p>
                  </a:txBody>
                  <a:tcPr marL="68881" marR="68881" marT="34441" marB="34441"/>
                </a:tc>
              </a:tr>
              <a:tr h="482169">
                <a:tc>
                  <a:txBody>
                    <a:bodyPr/>
                    <a:lstStyle/>
                    <a:p>
                      <a:pPr algn="l" fontAlgn="t"/>
                      <a:r>
                        <a:rPr lang="en-IN" sz="2000" b="1" dirty="0">
                          <a:effectLst>
                            <a:outerShdw blurRad="38100" dist="38100" dir="2700000" algn="tl">
                              <a:srgbClr val="000000">
                                <a:alpha val="43137"/>
                              </a:srgbClr>
                            </a:outerShdw>
                          </a:effectLst>
                        </a:rPr>
                        <a:t>Occupation</a:t>
                      </a:r>
                      <a:endParaRPr lang="en-IN" sz="2000" b="1" dirty="0">
                        <a:solidFill>
                          <a:schemeClr val="bg1"/>
                        </a:solidFill>
                        <a:effectLst>
                          <a:outerShdw blurRad="38100" dist="38100" dir="2700000" algn="tl">
                            <a:srgbClr val="000000">
                              <a:alpha val="43137"/>
                            </a:srgbClr>
                          </a:outerShdw>
                        </a:effectLst>
                      </a:endParaRPr>
                    </a:p>
                  </a:txBody>
                  <a:tcPr marL="68881" marR="68881" marT="34441" marB="34441"/>
                </a:tc>
                <a:tc>
                  <a:txBody>
                    <a:bodyPr/>
                    <a:lstStyle/>
                    <a:p>
                      <a:pPr algn="l" fontAlgn="t"/>
                      <a:r>
                        <a:rPr lang="en-IN" sz="2000" b="1" dirty="0">
                          <a:effectLst>
                            <a:outerShdw blurRad="38100" dist="38100" dir="2700000" algn="tl">
                              <a:srgbClr val="000000">
                                <a:alpha val="43137"/>
                              </a:srgbClr>
                            </a:outerShdw>
                          </a:effectLst>
                        </a:rPr>
                        <a:t>Computer programmer, author</a:t>
                      </a:r>
                      <a:endParaRPr lang="en-IN" sz="2000" b="1" dirty="0">
                        <a:solidFill>
                          <a:schemeClr val="bg1"/>
                        </a:solidFill>
                        <a:effectLst>
                          <a:outerShdw blurRad="38100" dist="38100" dir="2700000" algn="tl">
                            <a:srgbClr val="000000">
                              <a:alpha val="43137"/>
                            </a:srgbClr>
                          </a:outerShdw>
                        </a:effectLst>
                      </a:endParaRPr>
                    </a:p>
                  </a:txBody>
                  <a:tcPr marL="68881" marR="68881" marT="34441" marB="34441"/>
                </a:tc>
              </a:tr>
              <a:tr h="275525">
                <a:tc>
                  <a:txBody>
                    <a:bodyPr/>
                    <a:lstStyle/>
                    <a:p>
                      <a:pPr algn="l" fontAlgn="t"/>
                      <a:r>
                        <a:rPr lang="en-IN" sz="2000" b="1">
                          <a:effectLst>
                            <a:outerShdw blurRad="38100" dist="38100" dir="2700000" algn="tl">
                              <a:srgbClr val="000000">
                                <a:alpha val="43137"/>
                              </a:srgbClr>
                            </a:outerShdw>
                          </a:effectLst>
                        </a:rPr>
                        <a:t>Employer</a:t>
                      </a:r>
                      <a:endParaRPr lang="en-IN" sz="2000" b="1">
                        <a:solidFill>
                          <a:schemeClr val="bg1"/>
                        </a:solidFill>
                        <a:effectLst>
                          <a:outerShdw blurRad="38100" dist="38100" dir="2700000" algn="tl">
                            <a:srgbClr val="000000">
                              <a:alpha val="43137"/>
                            </a:srgbClr>
                          </a:outerShdw>
                        </a:effectLst>
                      </a:endParaRPr>
                    </a:p>
                  </a:txBody>
                  <a:tcPr marL="68881" marR="68881" marT="34441" marB="34441"/>
                </a:tc>
                <a:tc>
                  <a:txBody>
                    <a:bodyPr/>
                    <a:lstStyle/>
                    <a:p>
                      <a:pPr algn="l" fontAlgn="t"/>
                      <a:r>
                        <a:rPr lang="en-IN" sz="2000" b="1" u="none" strike="noStrike" dirty="0" err="1" smtClean="0">
                          <a:effectLst>
                            <a:outerShdw blurRad="38100" dist="38100" dir="2700000" algn="tl">
                              <a:srgbClr val="000000">
                                <a:alpha val="43137"/>
                              </a:srgbClr>
                            </a:outerShdw>
                          </a:effectLst>
                        </a:rPr>
                        <a:t>Dropbox</a:t>
                      </a:r>
                      <a:endParaRPr lang="en-IN" sz="2000" b="1" dirty="0">
                        <a:solidFill>
                          <a:schemeClr val="bg1"/>
                        </a:solidFill>
                        <a:effectLst>
                          <a:outerShdw blurRad="38100" dist="38100" dir="2700000" algn="tl">
                            <a:srgbClr val="000000">
                              <a:alpha val="43137"/>
                            </a:srgbClr>
                          </a:outerShdw>
                        </a:effectLst>
                      </a:endParaRPr>
                    </a:p>
                  </a:txBody>
                  <a:tcPr marL="68881" marR="68881" marT="34441" marB="34441"/>
                </a:tc>
              </a:tr>
              <a:tr h="482169">
                <a:tc>
                  <a:txBody>
                    <a:bodyPr/>
                    <a:lstStyle/>
                    <a:p>
                      <a:pPr algn="l" fontAlgn="t"/>
                      <a:r>
                        <a:rPr lang="en-IN" sz="2000" b="1">
                          <a:effectLst>
                            <a:outerShdw blurRad="38100" dist="38100" dir="2700000" algn="tl">
                              <a:srgbClr val="000000">
                                <a:alpha val="43137"/>
                              </a:srgbClr>
                            </a:outerShdw>
                          </a:effectLst>
                        </a:rPr>
                        <a:t>Known for</a:t>
                      </a:r>
                      <a:endParaRPr lang="en-IN" sz="2000" b="1">
                        <a:solidFill>
                          <a:schemeClr val="bg1"/>
                        </a:solidFill>
                        <a:effectLst>
                          <a:outerShdw blurRad="38100" dist="38100" dir="2700000" algn="tl">
                            <a:srgbClr val="000000">
                              <a:alpha val="43137"/>
                            </a:srgbClr>
                          </a:outerShdw>
                        </a:effectLst>
                      </a:endParaRPr>
                    </a:p>
                  </a:txBody>
                  <a:tcPr marL="68881" marR="68881" marT="34441" marB="34441"/>
                </a:tc>
                <a:tc>
                  <a:txBody>
                    <a:bodyPr/>
                    <a:lstStyle/>
                    <a:p>
                      <a:pPr algn="l" fontAlgn="t"/>
                      <a:r>
                        <a:rPr lang="en-IN" sz="2000" b="1" dirty="0">
                          <a:effectLst>
                            <a:outerShdw blurRad="38100" dist="38100" dir="2700000" algn="tl">
                              <a:srgbClr val="000000">
                                <a:alpha val="43137"/>
                              </a:srgbClr>
                            </a:outerShdw>
                          </a:effectLst>
                        </a:rPr>
                        <a:t>Creating the </a:t>
                      </a:r>
                      <a:r>
                        <a:rPr lang="en-IN" sz="2000" b="1" u="none" strike="noStrike" dirty="0">
                          <a:effectLst>
                            <a:outerShdw blurRad="38100" dist="38100" dir="2700000" algn="tl">
                              <a:srgbClr val="000000">
                                <a:alpha val="43137"/>
                              </a:srgbClr>
                            </a:outerShdw>
                          </a:effectLst>
                        </a:rPr>
                        <a:t>Python programming language</a:t>
                      </a:r>
                      <a:endParaRPr lang="en-IN" sz="2000" b="1" dirty="0">
                        <a:solidFill>
                          <a:schemeClr val="bg1"/>
                        </a:solidFill>
                        <a:effectLst>
                          <a:outerShdw blurRad="38100" dist="38100" dir="2700000" algn="tl">
                            <a:srgbClr val="000000">
                              <a:alpha val="43137"/>
                            </a:srgbClr>
                          </a:outerShdw>
                        </a:effectLst>
                      </a:endParaRPr>
                    </a:p>
                  </a:txBody>
                  <a:tcPr marL="68881" marR="68881" marT="34441" marB="34441"/>
                </a:tc>
              </a:tr>
              <a:tr h="275525">
                <a:tc>
                  <a:txBody>
                    <a:bodyPr/>
                    <a:lstStyle/>
                    <a:p>
                      <a:pPr algn="l" fontAlgn="t"/>
                      <a:r>
                        <a:rPr lang="en-IN" sz="2000" b="1">
                          <a:effectLst>
                            <a:outerShdw blurRad="38100" dist="38100" dir="2700000" algn="tl">
                              <a:srgbClr val="000000">
                                <a:alpha val="43137"/>
                              </a:srgbClr>
                            </a:outerShdw>
                          </a:effectLst>
                        </a:rPr>
                        <a:t>Spouse(s)</a:t>
                      </a:r>
                      <a:endParaRPr lang="en-IN" sz="2000" b="1">
                        <a:solidFill>
                          <a:schemeClr val="bg1"/>
                        </a:solidFill>
                        <a:effectLst>
                          <a:outerShdw blurRad="38100" dist="38100" dir="2700000" algn="tl">
                            <a:srgbClr val="000000">
                              <a:alpha val="43137"/>
                            </a:srgbClr>
                          </a:outerShdw>
                        </a:effectLst>
                      </a:endParaRPr>
                    </a:p>
                  </a:txBody>
                  <a:tcPr marL="68881" marR="68881" marT="34441" marB="34441"/>
                </a:tc>
                <a:tc>
                  <a:txBody>
                    <a:bodyPr/>
                    <a:lstStyle/>
                    <a:p>
                      <a:pPr algn="l" fontAlgn="t"/>
                      <a:r>
                        <a:rPr lang="en-IN" sz="2000" b="1">
                          <a:effectLst>
                            <a:outerShdw blurRad="38100" dist="38100" dir="2700000" algn="tl">
                              <a:srgbClr val="000000">
                                <a:alpha val="43137"/>
                              </a:srgbClr>
                            </a:outerShdw>
                          </a:effectLst>
                        </a:rPr>
                        <a:t>Kim Knapp (m. 2000)</a:t>
                      </a:r>
                      <a:endParaRPr lang="en-IN" sz="2000" b="1">
                        <a:solidFill>
                          <a:schemeClr val="bg1"/>
                        </a:solidFill>
                        <a:effectLst>
                          <a:outerShdw blurRad="38100" dist="38100" dir="2700000" algn="tl">
                            <a:srgbClr val="000000">
                              <a:alpha val="43137"/>
                            </a:srgbClr>
                          </a:outerShdw>
                        </a:effectLst>
                      </a:endParaRPr>
                    </a:p>
                  </a:txBody>
                  <a:tcPr marL="68881" marR="68881" marT="34441" marB="34441"/>
                </a:tc>
              </a:tr>
              <a:tr h="482169">
                <a:tc>
                  <a:txBody>
                    <a:bodyPr/>
                    <a:lstStyle/>
                    <a:p>
                      <a:pPr algn="l" fontAlgn="t"/>
                      <a:r>
                        <a:rPr lang="en-IN" sz="2000" b="1">
                          <a:effectLst>
                            <a:outerShdw blurRad="38100" dist="38100" dir="2700000" algn="tl">
                              <a:srgbClr val="000000">
                                <a:alpha val="43137"/>
                              </a:srgbClr>
                            </a:outerShdw>
                          </a:effectLst>
                        </a:rPr>
                        <a:t>Children</a:t>
                      </a:r>
                      <a:endParaRPr lang="en-IN" sz="2000" b="1">
                        <a:solidFill>
                          <a:schemeClr val="bg1"/>
                        </a:solidFill>
                        <a:effectLst>
                          <a:outerShdw blurRad="38100" dist="38100" dir="2700000" algn="tl">
                            <a:srgbClr val="000000">
                              <a:alpha val="43137"/>
                            </a:srgbClr>
                          </a:outerShdw>
                        </a:effectLst>
                      </a:endParaRPr>
                    </a:p>
                  </a:txBody>
                  <a:tcPr marL="68881" marR="68881" marT="34441" marB="34441"/>
                </a:tc>
                <a:tc>
                  <a:txBody>
                    <a:bodyPr/>
                    <a:lstStyle/>
                    <a:p>
                      <a:pPr algn="l" fontAlgn="t"/>
                      <a:r>
                        <a:rPr lang="en-IN" sz="2000" b="1" dirty="0" err="1">
                          <a:effectLst>
                            <a:outerShdw blurRad="38100" dist="38100" dir="2700000" algn="tl">
                              <a:srgbClr val="000000">
                                <a:alpha val="43137"/>
                              </a:srgbClr>
                            </a:outerShdw>
                          </a:effectLst>
                        </a:rPr>
                        <a:t>Orlijn</a:t>
                      </a:r>
                      <a:r>
                        <a:rPr lang="en-IN" sz="2000" b="1" dirty="0">
                          <a:effectLst>
                            <a:outerShdw blurRad="38100" dist="38100" dir="2700000" algn="tl">
                              <a:srgbClr val="000000">
                                <a:alpha val="43137"/>
                              </a:srgbClr>
                            </a:outerShdw>
                          </a:effectLst>
                        </a:rPr>
                        <a:t> </a:t>
                      </a:r>
                      <a:r>
                        <a:rPr lang="en-IN" sz="2000" b="1" dirty="0" err="1">
                          <a:effectLst>
                            <a:outerShdw blurRad="38100" dist="38100" dir="2700000" algn="tl">
                              <a:srgbClr val="000000">
                                <a:alpha val="43137"/>
                              </a:srgbClr>
                            </a:outerShdw>
                          </a:effectLst>
                        </a:rPr>
                        <a:t>Michiel</a:t>
                      </a:r>
                      <a:r>
                        <a:rPr lang="en-IN" sz="2000" b="1" dirty="0">
                          <a:effectLst>
                            <a:outerShdw blurRad="38100" dist="38100" dir="2700000" algn="tl">
                              <a:srgbClr val="000000">
                                <a:alpha val="43137"/>
                              </a:srgbClr>
                            </a:outerShdw>
                          </a:effectLst>
                        </a:rPr>
                        <a:t> Knapp-van </a:t>
                      </a:r>
                      <a:r>
                        <a:rPr lang="en-IN" sz="2000" b="1" dirty="0" smtClean="0">
                          <a:effectLst>
                            <a:outerShdw blurRad="38100" dist="38100" dir="2700000" algn="tl">
                              <a:srgbClr val="000000">
                                <a:alpha val="43137"/>
                              </a:srgbClr>
                            </a:outerShdw>
                          </a:effectLst>
                        </a:rPr>
                        <a:t>Rossum</a:t>
                      </a:r>
                      <a:endParaRPr lang="en-IN" sz="2000" b="1" dirty="0">
                        <a:solidFill>
                          <a:schemeClr val="bg1"/>
                        </a:solidFill>
                        <a:effectLst>
                          <a:outerShdw blurRad="38100" dist="38100" dir="2700000" algn="tl">
                            <a:srgbClr val="000000">
                              <a:alpha val="43137"/>
                            </a:srgbClr>
                          </a:outerShdw>
                        </a:effectLst>
                      </a:endParaRPr>
                    </a:p>
                  </a:txBody>
                  <a:tcPr marL="68881" marR="68881" marT="34441" marB="34441"/>
                </a:tc>
              </a:tr>
              <a:tr h="275525">
                <a:tc>
                  <a:txBody>
                    <a:bodyPr/>
                    <a:lstStyle/>
                    <a:p>
                      <a:pPr algn="l" fontAlgn="t"/>
                      <a:r>
                        <a:rPr lang="en-IN" sz="2000" b="1" dirty="0">
                          <a:effectLst>
                            <a:outerShdw blurRad="38100" dist="38100" dir="2700000" algn="tl">
                              <a:srgbClr val="000000">
                                <a:alpha val="43137"/>
                              </a:srgbClr>
                            </a:outerShdw>
                          </a:effectLst>
                        </a:rPr>
                        <a:t>Website</a:t>
                      </a:r>
                      <a:endParaRPr lang="en-IN" sz="2000" b="1" dirty="0">
                        <a:solidFill>
                          <a:schemeClr val="bg1"/>
                        </a:solidFill>
                        <a:effectLst>
                          <a:outerShdw blurRad="38100" dist="38100" dir="2700000" algn="tl">
                            <a:srgbClr val="000000">
                              <a:alpha val="43137"/>
                            </a:srgbClr>
                          </a:outerShdw>
                        </a:effectLst>
                      </a:endParaRPr>
                    </a:p>
                  </a:txBody>
                  <a:tcPr marL="68881" marR="68881" marT="34441" marB="34441"/>
                </a:tc>
                <a:tc>
                  <a:txBody>
                    <a:bodyPr/>
                    <a:lstStyle/>
                    <a:p>
                      <a:pPr algn="l" fontAlgn="t"/>
                      <a:r>
                        <a:rPr lang="en-IN" sz="2000" b="1" u="none" strike="noStrike" dirty="0">
                          <a:effectLst>
                            <a:outerShdw blurRad="38100" dist="38100" dir="2700000" algn="tl">
                              <a:srgbClr val="000000">
                                <a:alpha val="43137"/>
                              </a:srgbClr>
                            </a:outerShdw>
                          </a:effectLst>
                        </a:rPr>
                        <a:t>www.python.org/~guido/</a:t>
                      </a:r>
                      <a:endParaRPr lang="en-IN" sz="2000" b="1" dirty="0">
                        <a:solidFill>
                          <a:schemeClr val="bg1"/>
                        </a:solidFill>
                        <a:effectLst>
                          <a:outerShdw blurRad="38100" dist="38100" dir="2700000" algn="tl">
                            <a:srgbClr val="000000">
                              <a:alpha val="43137"/>
                            </a:srgbClr>
                          </a:outerShdw>
                        </a:effectLst>
                      </a:endParaRPr>
                    </a:p>
                  </a:txBody>
                  <a:tcPr marL="68881" marR="68881" marT="34441" marB="34441"/>
                </a:tc>
              </a:tr>
            </a:tbl>
          </a:graphicData>
        </a:graphic>
      </p:graphicFrame>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928794" y="214290"/>
            <a:ext cx="6500858"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PYTHON  EDITORS</a:t>
            </a:r>
            <a:endParaRPr lang="en-IN" b="1" u="sng" dirty="0" smtClean="0">
              <a:solidFill>
                <a:srgbClr val="FFFF00"/>
              </a:solidFill>
              <a:effectLst>
                <a:outerShdw blurRad="38100" dist="38100" dir="2700000" algn="tl">
                  <a:srgbClr val="000000">
                    <a:alpha val="43137"/>
                  </a:srgbClr>
                </a:outerShdw>
              </a:effectLst>
            </a:endParaRPr>
          </a:p>
        </p:txBody>
      </p:sp>
      <p:sp>
        <p:nvSpPr>
          <p:cNvPr id="4" name="Title 1"/>
          <p:cNvSpPr txBox="1">
            <a:spLocks/>
          </p:cNvSpPr>
          <p:nvPr/>
        </p:nvSpPr>
        <p:spPr>
          <a:xfrm>
            <a:off x="2214546" y="5643578"/>
            <a:ext cx="6000792" cy="785818"/>
          </a:xfrm>
          <a:prstGeom prst="rect">
            <a:avLst/>
          </a:prstGeom>
        </p:spPr>
        <p:txBody>
          <a:bodyPr vert="horz" lIns="91440" tIns="45720" rIns="91440" bIns="45720" rtlCol="0" anchor="ctr">
            <a:normAutofit/>
          </a:bodyPr>
          <a:lstStyle/>
          <a:p>
            <a:pPr marL="514350" marR="0" lvl="0" indent="-514350" algn="ctr" defTabSz="914400" rtl="0" eaLnBrk="1" fontAlgn="auto" latinLnBrk="0" hangingPunct="1">
              <a:lnSpc>
                <a:spcPct val="100000"/>
              </a:lnSpc>
              <a:spcBef>
                <a:spcPct val="0"/>
              </a:spcBef>
              <a:spcAft>
                <a:spcPts val="0"/>
              </a:spcAft>
              <a:buClrTx/>
              <a:buSzTx/>
              <a:buFontTx/>
              <a:buNone/>
              <a:tabLst/>
              <a:defRPr/>
            </a:pPr>
            <a:r>
              <a:rPr kumimoji="0" lang="en-US"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SUBLIME</a:t>
            </a:r>
            <a:endParaRPr kumimoji="0" lang="en-IN"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pic>
        <p:nvPicPr>
          <p:cNvPr id="34818" name="Picture 2" descr="C:\Users\Prakruti\Desktop\New folder\Python Ediitors\sublime.png"/>
          <p:cNvPicPr>
            <a:picLocks noChangeAspect="1" noChangeArrowheads="1"/>
          </p:cNvPicPr>
          <p:nvPr/>
        </p:nvPicPr>
        <p:blipFill>
          <a:blip r:embed="rId3" cstate="print"/>
          <a:srcRect/>
          <a:stretch>
            <a:fillRect/>
          </a:stretch>
        </p:blipFill>
        <p:spPr bwMode="auto">
          <a:xfrm>
            <a:off x="3286116" y="1500174"/>
            <a:ext cx="3714768" cy="37147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928794" y="214290"/>
            <a:ext cx="6500858"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PYTHON  EDITORS</a:t>
            </a:r>
            <a:endParaRPr lang="en-IN" b="1" u="sng" dirty="0" smtClean="0">
              <a:solidFill>
                <a:srgbClr val="FFFF00"/>
              </a:solidFill>
              <a:effectLst>
                <a:outerShdw blurRad="38100" dist="38100" dir="2700000" algn="tl">
                  <a:srgbClr val="000000">
                    <a:alpha val="43137"/>
                  </a:srgbClr>
                </a:outerShdw>
              </a:effectLst>
            </a:endParaRPr>
          </a:p>
        </p:txBody>
      </p:sp>
      <p:sp>
        <p:nvSpPr>
          <p:cNvPr id="4" name="Title 1"/>
          <p:cNvSpPr txBox="1">
            <a:spLocks/>
          </p:cNvSpPr>
          <p:nvPr/>
        </p:nvSpPr>
        <p:spPr>
          <a:xfrm>
            <a:off x="2214546" y="5643578"/>
            <a:ext cx="6000792" cy="785818"/>
          </a:xfrm>
          <a:prstGeom prst="rect">
            <a:avLst/>
          </a:prstGeom>
        </p:spPr>
        <p:txBody>
          <a:bodyPr vert="horz" lIns="91440" tIns="45720" rIns="91440" bIns="45720" rtlCol="0" anchor="ctr">
            <a:normAutofit/>
          </a:bodyPr>
          <a:lstStyle/>
          <a:p>
            <a:pPr marL="514350" marR="0" lvl="0" indent="-514350" algn="ctr" defTabSz="914400" rtl="0" eaLnBrk="1" fontAlgn="auto" latinLnBrk="0" hangingPunct="1">
              <a:lnSpc>
                <a:spcPct val="100000"/>
              </a:lnSpc>
              <a:spcBef>
                <a:spcPct val="0"/>
              </a:spcBef>
              <a:spcAft>
                <a:spcPts val="0"/>
              </a:spcAft>
              <a:buClrTx/>
              <a:buSzTx/>
              <a:buFontTx/>
              <a:buNone/>
              <a:tabLst/>
              <a:defRPr/>
            </a:pPr>
            <a:r>
              <a:rPr kumimoji="0" lang="en-US"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VIM</a:t>
            </a:r>
            <a:endParaRPr kumimoji="0" lang="en-IN"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pic>
        <p:nvPicPr>
          <p:cNvPr id="37890" name="Picture 2" descr="C:\Users\Prakruti\Desktop\New folder\Python Ediitors\vim.png"/>
          <p:cNvPicPr>
            <a:picLocks noChangeAspect="1" noChangeArrowheads="1"/>
          </p:cNvPicPr>
          <p:nvPr/>
        </p:nvPicPr>
        <p:blipFill>
          <a:blip r:embed="rId3" cstate="print"/>
          <a:srcRect/>
          <a:stretch>
            <a:fillRect/>
          </a:stretch>
        </p:blipFill>
        <p:spPr bwMode="auto">
          <a:xfrm>
            <a:off x="3071802" y="1357298"/>
            <a:ext cx="4143404" cy="4143404"/>
          </a:xfrm>
          <a:prstGeom prst="rect">
            <a:avLst/>
          </a:prstGeom>
          <a:noFill/>
        </p:spPr>
      </p:pic>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928794" y="214290"/>
            <a:ext cx="6500858"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PYTHON  EDITORS</a:t>
            </a:r>
            <a:endParaRPr lang="en-IN" b="1" u="sng" dirty="0" smtClean="0">
              <a:solidFill>
                <a:srgbClr val="FFFF00"/>
              </a:solidFill>
              <a:effectLst>
                <a:outerShdw blurRad="38100" dist="38100" dir="2700000" algn="tl">
                  <a:srgbClr val="000000">
                    <a:alpha val="43137"/>
                  </a:srgbClr>
                </a:outerShdw>
              </a:effectLst>
            </a:endParaRPr>
          </a:p>
        </p:txBody>
      </p:sp>
      <p:sp>
        <p:nvSpPr>
          <p:cNvPr id="4" name="Title 1"/>
          <p:cNvSpPr txBox="1">
            <a:spLocks/>
          </p:cNvSpPr>
          <p:nvPr/>
        </p:nvSpPr>
        <p:spPr>
          <a:xfrm>
            <a:off x="2214546" y="5643578"/>
            <a:ext cx="6000792" cy="785818"/>
          </a:xfrm>
          <a:prstGeom prst="rect">
            <a:avLst/>
          </a:prstGeom>
        </p:spPr>
        <p:txBody>
          <a:bodyPr vert="horz" lIns="91440" tIns="45720" rIns="91440" bIns="45720" rtlCol="0" anchor="ctr">
            <a:normAutofit/>
          </a:bodyPr>
          <a:lstStyle/>
          <a:p>
            <a:pPr marL="514350" marR="0" lvl="0" indent="-514350" algn="ctr" defTabSz="914400" rtl="0" eaLnBrk="1" fontAlgn="auto" latinLnBrk="0" hangingPunct="1">
              <a:lnSpc>
                <a:spcPct val="100000"/>
              </a:lnSpc>
              <a:spcBef>
                <a:spcPct val="0"/>
              </a:spcBef>
              <a:spcAft>
                <a:spcPts val="0"/>
              </a:spcAft>
              <a:buClrTx/>
              <a:buSzTx/>
              <a:buFontTx/>
              <a:buNone/>
              <a:tabLst/>
              <a:defRPr/>
            </a:pPr>
            <a:r>
              <a:rPr kumimoji="0" lang="en-US"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TEXTMATE</a:t>
            </a:r>
            <a:endParaRPr kumimoji="0" lang="en-IN"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pic>
        <p:nvPicPr>
          <p:cNvPr id="35842" name="Picture 2" descr="C:\Users\Prakruti\Desktop\New folder\Python Ediitors\TextmateIcon.png"/>
          <p:cNvPicPr>
            <a:picLocks noChangeAspect="1" noChangeArrowheads="1"/>
          </p:cNvPicPr>
          <p:nvPr/>
        </p:nvPicPr>
        <p:blipFill>
          <a:blip r:embed="rId3" cstate="print"/>
          <a:srcRect/>
          <a:stretch>
            <a:fillRect/>
          </a:stretch>
        </p:blipFill>
        <p:spPr bwMode="auto">
          <a:xfrm>
            <a:off x="2714612" y="857232"/>
            <a:ext cx="4608522" cy="46085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928794" y="214290"/>
            <a:ext cx="6500858" cy="785818"/>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PYTHON  EDITORS</a:t>
            </a:r>
            <a:endParaRPr lang="en-IN" b="1" u="sng" dirty="0" smtClean="0">
              <a:solidFill>
                <a:srgbClr val="FFFF00"/>
              </a:solidFill>
              <a:effectLst>
                <a:outerShdw blurRad="38100" dist="38100" dir="2700000" algn="tl">
                  <a:srgbClr val="000000">
                    <a:alpha val="43137"/>
                  </a:srgbClr>
                </a:outerShdw>
              </a:effectLst>
            </a:endParaRPr>
          </a:p>
        </p:txBody>
      </p:sp>
      <p:sp>
        <p:nvSpPr>
          <p:cNvPr id="4" name="Title 1"/>
          <p:cNvSpPr txBox="1">
            <a:spLocks/>
          </p:cNvSpPr>
          <p:nvPr/>
        </p:nvSpPr>
        <p:spPr>
          <a:xfrm>
            <a:off x="2214546" y="5643578"/>
            <a:ext cx="6000792" cy="785818"/>
          </a:xfrm>
          <a:prstGeom prst="rect">
            <a:avLst/>
          </a:prstGeom>
        </p:spPr>
        <p:txBody>
          <a:bodyPr vert="horz" lIns="91440" tIns="45720" rIns="91440" bIns="45720" rtlCol="0" anchor="ctr">
            <a:normAutofit/>
          </a:bodyPr>
          <a:lstStyle/>
          <a:p>
            <a:pPr marL="514350" marR="0" lvl="0" indent="-514350" algn="ctr" defTabSz="914400" rtl="0" eaLnBrk="1" fontAlgn="auto" latinLnBrk="0" hangingPunct="1">
              <a:lnSpc>
                <a:spcPct val="100000"/>
              </a:lnSpc>
              <a:spcBef>
                <a:spcPct val="0"/>
              </a:spcBef>
              <a:spcAft>
                <a:spcPts val="0"/>
              </a:spcAft>
              <a:buClrTx/>
              <a:buSzTx/>
              <a:buFontTx/>
              <a:buNone/>
              <a:tabLst/>
              <a:defRPr/>
            </a:pPr>
            <a:r>
              <a:rPr kumimoji="0" lang="en-US"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TEXTWRANGLER</a:t>
            </a:r>
            <a:endParaRPr kumimoji="0" lang="en-IN"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pic>
        <p:nvPicPr>
          <p:cNvPr id="36866" name="Picture 2" descr="C:\Users\Prakruti\Desktop\New folder\Python Ediitors\TextWrangler.png"/>
          <p:cNvPicPr>
            <a:picLocks noChangeAspect="1" noChangeArrowheads="1"/>
          </p:cNvPicPr>
          <p:nvPr/>
        </p:nvPicPr>
        <p:blipFill>
          <a:blip r:embed="rId3" cstate="print"/>
          <a:srcRect/>
          <a:stretch>
            <a:fillRect/>
          </a:stretch>
        </p:blipFill>
        <p:spPr bwMode="auto">
          <a:xfrm>
            <a:off x="2357422" y="1000109"/>
            <a:ext cx="5715039" cy="49292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643042" y="2071678"/>
            <a:ext cx="6929486" cy="2643206"/>
          </a:xfrm>
        </p:spPr>
        <p:txBody>
          <a:bodyPr>
            <a:normAutofit/>
          </a:bodyPr>
          <a:lstStyle/>
          <a:p>
            <a:pPr marL="514350" indent="-514350" algn="ctr"/>
            <a:r>
              <a:rPr lang="en-US" b="1" u="sng" dirty="0" smtClean="0">
                <a:solidFill>
                  <a:srgbClr val="FFFF00"/>
                </a:solidFill>
                <a:effectLst>
                  <a:outerShdw blurRad="38100" dist="38100" dir="2700000" algn="tl">
                    <a:srgbClr val="000000">
                      <a:alpha val="43137"/>
                    </a:srgbClr>
                  </a:outerShdw>
                </a:effectLst>
              </a:rPr>
              <a:t>WORKING WITH </a:t>
            </a:r>
            <a:br>
              <a:rPr lang="en-US" b="1" u="sng" dirty="0" smtClean="0">
                <a:solidFill>
                  <a:srgbClr val="FFFF00"/>
                </a:solidFill>
                <a:effectLst>
                  <a:outerShdw blurRad="38100" dist="38100" dir="2700000" algn="tl">
                    <a:srgbClr val="000000">
                      <a:alpha val="43137"/>
                    </a:srgbClr>
                  </a:outerShdw>
                </a:effectLst>
              </a:rPr>
            </a:br>
            <a:r>
              <a:rPr lang="en-US" b="1" u="sng" dirty="0" smtClean="0">
                <a:solidFill>
                  <a:srgbClr val="FFFF00"/>
                </a:solidFill>
                <a:effectLst>
                  <a:outerShdw blurRad="38100" dist="38100" dir="2700000" algn="tl">
                    <a:srgbClr val="000000">
                      <a:alpha val="43137"/>
                    </a:srgbClr>
                  </a:outerShdw>
                </a:effectLst>
              </a:rPr>
              <a:t>DEFAULT </a:t>
            </a:r>
            <a:br>
              <a:rPr lang="en-US" b="1" u="sng" dirty="0" smtClean="0">
                <a:solidFill>
                  <a:srgbClr val="FFFF00"/>
                </a:solidFill>
                <a:effectLst>
                  <a:outerShdw blurRad="38100" dist="38100" dir="2700000" algn="tl">
                    <a:srgbClr val="000000">
                      <a:alpha val="43137"/>
                    </a:srgbClr>
                  </a:outerShdw>
                </a:effectLst>
              </a:rPr>
            </a:br>
            <a:r>
              <a:rPr lang="en-US" b="1" u="sng" dirty="0" smtClean="0">
                <a:solidFill>
                  <a:srgbClr val="FFFF00"/>
                </a:solidFill>
                <a:effectLst>
                  <a:outerShdw blurRad="38100" dist="38100" dir="2700000" algn="tl">
                    <a:srgbClr val="000000">
                      <a:alpha val="43137"/>
                    </a:srgbClr>
                  </a:outerShdw>
                </a:effectLst>
              </a:rPr>
              <a:t>CPYTHON DISTRIBUTION</a:t>
            </a:r>
            <a:endParaRPr lang="en-IN" b="1" u="sng" dirty="0" smtClean="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cstate="print"/>
          <a:srcRect t="35156" r="68348"/>
          <a:stretch>
            <a:fillRect/>
          </a:stretch>
        </p:blipFill>
        <p:spPr bwMode="auto">
          <a:xfrm>
            <a:off x="1714480" y="428604"/>
            <a:ext cx="3929090" cy="6037209"/>
          </a:xfrm>
          <a:prstGeom prst="rect">
            <a:avLst/>
          </a:prstGeom>
          <a:ln>
            <a:noFill/>
          </a:ln>
          <a:effectLst>
            <a:softEdge rad="112500"/>
          </a:effectLst>
        </p:spPr>
      </p:pic>
      <p:sp>
        <p:nvSpPr>
          <p:cNvPr id="5" name="Title 1"/>
          <p:cNvSpPr>
            <a:spLocks noGrp="1"/>
          </p:cNvSpPr>
          <p:nvPr>
            <p:ph type="title"/>
          </p:nvPr>
        </p:nvSpPr>
        <p:spPr>
          <a:xfrm>
            <a:off x="6000760" y="1928802"/>
            <a:ext cx="2857520" cy="3357586"/>
          </a:xfrm>
        </p:spPr>
        <p:txBody>
          <a:bodyPr>
            <a:normAutofit fontScale="90000"/>
          </a:bodyPr>
          <a:lstStyle/>
          <a:p>
            <a:pPr marL="514350" indent="-514350"/>
            <a:r>
              <a:rPr lang="en-US" b="1" dirty="0" smtClean="0">
                <a:solidFill>
                  <a:srgbClr val="FFFF00"/>
                </a:solidFill>
                <a:effectLst>
                  <a:outerShdw blurRad="38100" dist="38100" dir="2700000" algn="tl">
                    <a:srgbClr val="000000">
                      <a:alpha val="43137"/>
                    </a:srgbClr>
                  </a:outerShdw>
                </a:effectLst>
              </a:rPr>
              <a:t>	</a:t>
            </a:r>
            <a:r>
              <a:rPr lang="en-US" b="1" u="sng" dirty="0" smtClean="0">
                <a:solidFill>
                  <a:srgbClr val="FFFF00"/>
                </a:solidFill>
                <a:effectLst>
                  <a:outerShdw blurRad="38100" dist="38100" dir="2700000" algn="tl">
                    <a:srgbClr val="000000">
                      <a:alpha val="43137"/>
                    </a:srgbClr>
                  </a:outerShdw>
                </a:effectLst>
              </a:rPr>
              <a:t>PYTHON</a:t>
            </a:r>
            <a:br>
              <a:rPr lang="en-US" b="1" u="sng" dirty="0" smtClean="0">
                <a:solidFill>
                  <a:srgbClr val="FFFF00"/>
                </a:solidFill>
                <a:effectLst>
                  <a:outerShdw blurRad="38100" dist="38100" dir="2700000" algn="tl">
                    <a:srgbClr val="000000">
                      <a:alpha val="43137"/>
                    </a:srgbClr>
                  </a:outerShdw>
                </a:effectLst>
              </a:rPr>
            </a:br>
            <a:r>
              <a:rPr lang="en-US" b="1" u="sng" dirty="0" smtClean="0">
                <a:solidFill>
                  <a:srgbClr val="FFFF00"/>
                </a:solidFill>
                <a:effectLst>
                  <a:outerShdw blurRad="38100" dist="38100" dir="2700000" algn="tl">
                    <a:srgbClr val="000000">
                      <a:alpha val="43137"/>
                    </a:srgbClr>
                  </a:outerShdw>
                </a:effectLst>
              </a:rPr>
              <a:t>INTRACTIVE</a:t>
            </a:r>
            <a:br>
              <a:rPr lang="en-US" b="1" u="sng" dirty="0" smtClean="0">
                <a:solidFill>
                  <a:srgbClr val="FFFF00"/>
                </a:solidFill>
                <a:effectLst>
                  <a:outerShdw blurRad="38100" dist="38100" dir="2700000" algn="tl">
                    <a:srgbClr val="000000">
                      <a:alpha val="43137"/>
                    </a:srgbClr>
                  </a:outerShdw>
                </a:effectLst>
              </a:rPr>
            </a:br>
            <a:r>
              <a:rPr lang="en-US" b="1" u="sng" dirty="0" smtClean="0">
                <a:solidFill>
                  <a:srgbClr val="FFFF00"/>
                </a:solidFill>
                <a:effectLst>
                  <a:outerShdw blurRad="38100" dist="38100" dir="2700000" algn="tl">
                    <a:srgbClr val="000000">
                      <a:alpha val="43137"/>
                    </a:srgbClr>
                  </a:outerShdw>
                </a:effectLst>
              </a:rPr>
              <a:t>MODE</a:t>
            </a:r>
            <a:br>
              <a:rPr lang="en-US" b="1" u="sng" dirty="0" smtClean="0">
                <a:solidFill>
                  <a:srgbClr val="FFFF00"/>
                </a:solidFill>
                <a:effectLst>
                  <a:outerShdw blurRad="38100" dist="38100" dir="2700000" algn="tl">
                    <a:srgbClr val="000000">
                      <a:alpha val="43137"/>
                    </a:srgbClr>
                  </a:outerShdw>
                </a:effectLst>
              </a:rPr>
            </a:br>
            <a:r>
              <a:rPr lang="en-US" b="1" u="sng" dirty="0" smtClean="0">
                <a:solidFill>
                  <a:srgbClr val="FFFF00"/>
                </a:solidFill>
                <a:effectLst>
                  <a:outerShdw blurRad="38100" dist="38100" dir="2700000" algn="tl">
                    <a:srgbClr val="000000">
                      <a:alpha val="43137"/>
                    </a:srgbClr>
                  </a:outerShdw>
                </a:effectLst>
              </a:rPr>
              <a:t>PYTHON</a:t>
            </a:r>
            <a:br>
              <a:rPr lang="en-US" b="1" u="sng" dirty="0" smtClean="0">
                <a:solidFill>
                  <a:srgbClr val="FFFF00"/>
                </a:solidFill>
                <a:effectLst>
                  <a:outerShdw blurRad="38100" dist="38100" dir="2700000" algn="tl">
                    <a:srgbClr val="000000">
                      <a:alpha val="43137"/>
                    </a:srgbClr>
                  </a:outerShdw>
                </a:effectLst>
              </a:rPr>
            </a:br>
            <a:r>
              <a:rPr lang="en-US" b="1" u="sng" dirty="0" smtClean="0">
                <a:solidFill>
                  <a:srgbClr val="FFFF00"/>
                </a:solidFill>
                <a:effectLst>
                  <a:outerShdw blurRad="38100" dist="38100" dir="2700000" algn="tl">
                    <a:srgbClr val="000000">
                      <a:alpha val="43137"/>
                    </a:srgbClr>
                  </a:outerShdw>
                </a:effectLst>
              </a:rPr>
              <a:t>IDLE</a:t>
            </a:r>
            <a:endParaRPr lang="en-IN" b="1" u="sng" dirty="0" smtClean="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928926" y="428604"/>
            <a:ext cx="3786214" cy="1000132"/>
          </a:xfrm>
        </p:spPr>
        <p:txBody>
          <a:bodyPr>
            <a:normAutofit/>
          </a:bodyPr>
          <a:lstStyle/>
          <a:p>
            <a:pPr marL="514350" indent="-514350"/>
            <a:r>
              <a:rPr lang="en-US" b="1" dirty="0" smtClean="0">
                <a:solidFill>
                  <a:srgbClr val="FFFF00"/>
                </a:solidFill>
                <a:effectLst>
                  <a:outerShdw blurRad="38100" dist="38100" dir="2700000" algn="tl">
                    <a:srgbClr val="000000">
                      <a:alpha val="43137"/>
                    </a:srgbClr>
                  </a:outerShdw>
                </a:effectLst>
              </a:rPr>
              <a:t>	</a:t>
            </a:r>
            <a:r>
              <a:rPr lang="en-US" b="1" u="sng" dirty="0" smtClean="0">
                <a:solidFill>
                  <a:srgbClr val="FFFF00"/>
                </a:solidFill>
                <a:effectLst>
                  <a:outerShdw blurRad="38100" dist="38100" dir="2700000" algn="tl">
                    <a:srgbClr val="000000">
                      <a:alpha val="43137"/>
                    </a:srgbClr>
                  </a:outerShdw>
                </a:effectLst>
              </a:rPr>
              <a:t>PYTHON  SHELL</a:t>
            </a:r>
            <a:endParaRPr lang="en-IN" b="1" u="sng" dirty="0" smtClean="0">
              <a:solidFill>
                <a:srgbClr val="FFFF00"/>
              </a:solidFill>
              <a:effectLst>
                <a:outerShdw blurRad="38100" dist="38100" dir="2700000" algn="tl">
                  <a:srgbClr val="000000">
                    <a:alpha val="43137"/>
                  </a:srgbClr>
                </a:outerShdw>
              </a:effectLst>
            </a:endParaRPr>
          </a:p>
        </p:txBody>
      </p:sp>
      <p:sp>
        <p:nvSpPr>
          <p:cNvPr id="6" name="Content Placeholder 2"/>
          <p:cNvSpPr>
            <a:spLocks noGrp="1"/>
          </p:cNvSpPr>
          <p:nvPr>
            <p:ph idx="1"/>
          </p:nvPr>
        </p:nvSpPr>
        <p:spPr>
          <a:xfrm>
            <a:off x="1172004" y="1643050"/>
            <a:ext cx="3214710" cy="714380"/>
          </a:xfrm>
        </p:spPr>
        <p:txBody>
          <a:bodyPr>
            <a:noAutofit/>
          </a:bodyPr>
          <a:lstStyle/>
          <a:p>
            <a:pPr algn="just">
              <a:buNone/>
            </a:pPr>
            <a:r>
              <a:rPr lang="en-IN" sz="3200" b="1" dirty="0" smtClean="0">
                <a:solidFill>
                  <a:srgbClr val="FFFF00"/>
                </a:solidFill>
                <a:effectLst>
                  <a:outerShdw blurRad="38100" dist="38100" dir="2700000" algn="tl">
                    <a:srgbClr val="000000">
                      <a:alpha val="43137"/>
                    </a:srgbClr>
                  </a:outerShdw>
                </a:effectLst>
              </a:rPr>
              <a:t>	What is Shell?</a:t>
            </a:r>
          </a:p>
        </p:txBody>
      </p:sp>
      <p:sp>
        <p:nvSpPr>
          <p:cNvPr id="7" name="Rectangle 6"/>
          <p:cNvSpPr/>
          <p:nvPr/>
        </p:nvSpPr>
        <p:spPr>
          <a:xfrm>
            <a:off x="1571604" y="2413338"/>
            <a:ext cx="7286676" cy="4031873"/>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A shell is usually an "interactive shell", usually termed a REPL which stands for "Read - Execute - Print - Loop" Most interpreted languages offer a REPL interface - whether its LISP, python, BASIC or </a:t>
            </a:r>
            <a:r>
              <a:rPr lang="en-IN" sz="3200" b="1" dirty="0" err="1" smtClean="0">
                <a:solidFill>
                  <a:schemeClr val="bg1"/>
                </a:solidFill>
                <a:effectLst>
                  <a:outerShdw blurRad="38100" dist="38100" dir="2700000" algn="tl">
                    <a:srgbClr val="000000">
                      <a:alpha val="43137"/>
                    </a:srgbClr>
                  </a:outerShdw>
                </a:effectLst>
              </a:rPr>
              <a:t>Javascript</a:t>
            </a:r>
            <a:r>
              <a:rPr lang="en-IN" sz="3200" b="1" dirty="0" smtClean="0">
                <a:solidFill>
                  <a:schemeClr val="bg1"/>
                </a:solidFill>
                <a:effectLst>
                  <a:outerShdw blurRad="38100" dist="38100" dir="2700000" algn="tl">
                    <a:srgbClr val="000000">
                      <a:alpha val="43137"/>
                    </a:srgbClr>
                  </a:outerShdw>
                </a:effectLst>
              </a:rPr>
              <a:t> or even DOS batch language or Unix Shells. The interpreter is what actually executes the lines of code.</a:t>
            </a: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928926" y="428604"/>
            <a:ext cx="3786214" cy="1000132"/>
          </a:xfrm>
        </p:spPr>
        <p:txBody>
          <a:bodyPr>
            <a:normAutofit/>
          </a:bodyPr>
          <a:lstStyle/>
          <a:p>
            <a:pPr marL="514350" indent="-514350"/>
            <a:r>
              <a:rPr lang="en-US" b="1" dirty="0" smtClean="0">
                <a:solidFill>
                  <a:srgbClr val="FFFF00"/>
                </a:solidFill>
                <a:effectLst>
                  <a:outerShdw blurRad="38100" dist="38100" dir="2700000" algn="tl">
                    <a:srgbClr val="000000">
                      <a:alpha val="43137"/>
                    </a:srgbClr>
                  </a:outerShdw>
                </a:effectLst>
              </a:rPr>
              <a:t>	</a:t>
            </a:r>
            <a:r>
              <a:rPr lang="en-US" b="1" u="sng" dirty="0" smtClean="0">
                <a:solidFill>
                  <a:srgbClr val="FFFF00"/>
                </a:solidFill>
                <a:effectLst>
                  <a:outerShdw blurRad="38100" dist="38100" dir="2700000" algn="tl">
                    <a:srgbClr val="000000">
                      <a:alpha val="43137"/>
                    </a:srgbClr>
                  </a:outerShdw>
                </a:effectLst>
              </a:rPr>
              <a:t>PYTHON  SHELL</a:t>
            </a:r>
            <a:endParaRPr lang="en-IN" b="1" u="sng" dirty="0" smtClean="0">
              <a:solidFill>
                <a:srgbClr val="FFFF00"/>
              </a:solidFill>
              <a:effectLst>
                <a:outerShdw blurRad="38100" dist="38100" dir="2700000" algn="tl">
                  <a:srgbClr val="000000">
                    <a:alpha val="43137"/>
                  </a:srgbClr>
                </a:outerShdw>
              </a:effectLst>
            </a:endParaRPr>
          </a:p>
        </p:txBody>
      </p:sp>
      <p:sp>
        <p:nvSpPr>
          <p:cNvPr id="6" name="Content Placeholder 2"/>
          <p:cNvSpPr>
            <a:spLocks noGrp="1"/>
          </p:cNvSpPr>
          <p:nvPr>
            <p:ph idx="1"/>
          </p:nvPr>
        </p:nvSpPr>
        <p:spPr>
          <a:xfrm>
            <a:off x="1214414" y="1571612"/>
            <a:ext cx="7572428" cy="1143008"/>
          </a:xfrm>
        </p:spPr>
        <p:txBody>
          <a:bodyPr>
            <a:noAutofit/>
          </a:bodyPr>
          <a:lstStyle/>
          <a:p>
            <a:pPr algn="just">
              <a:buNone/>
            </a:pPr>
            <a:r>
              <a:rPr lang="en-IN" sz="3200" b="1" dirty="0" smtClean="0">
                <a:solidFill>
                  <a:srgbClr val="FFFF00"/>
                </a:solidFill>
                <a:effectLst>
                  <a:outerShdw blurRad="38100" dist="38100" dir="2700000" algn="tl">
                    <a:srgbClr val="000000">
                      <a:alpha val="43137"/>
                    </a:srgbClr>
                  </a:outerShdw>
                </a:effectLst>
              </a:rPr>
              <a:t>	What is Python Shell or Python Interactive Shell?</a:t>
            </a:r>
          </a:p>
        </p:txBody>
      </p:sp>
      <p:sp>
        <p:nvSpPr>
          <p:cNvPr id="7" name="Rectangle 6"/>
          <p:cNvSpPr/>
          <p:nvPr/>
        </p:nvSpPr>
        <p:spPr>
          <a:xfrm>
            <a:off x="1571604" y="2683275"/>
            <a:ext cx="7286676" cy="4031873"/>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The Python interpreter can be used from an interactive shell. The interactive shell is also interactive in the way that it stands between the commands or actions and their execution. ... Python offers a comfortable command line interface with the Python shell, which is also known as the "</a:t>
            </a:r>
            <a:r>
              <a:rPr lang="en-IN" sz="3200" b="1" dirty="0" smtClean="0">
                <a:solidFill>
                  <a:srgbClr val="FFFF00"/>
                </a:solidFill>
                <a:effectLst>
                  <a:outerShdw blurRad="38100" dist="38100" dir="2700000" algn="tl">
                    <a:srgbClr val="000000">
                      <a:alpha val="43137"/>
                    </a:srgbClr>
                  </a:outerShdw>
                </a:effectLst>
              </a:rPr>
              <a:t>Python interactive shell</a:t>
            </a:r>
            <a:r>
              <a:rPr lang="en-IN" sz="3200" b="1" dirty="0" smtClean="0">
                <a:solidFill>
                  <a:schemeClr val="bg1"/>
                </a:solidFill>
                <a:effectLst>
                  <a:outerShdw blurRad="38100" dist="38100" dir="2700000" algn="tl">
                    <a:srgbClr val="000000">
                      <a:alpha val="43137"/>
                    </a:srgbClr>
                  </a:outerShdw>
                </a:effectLst>
              </a:rPr>
              <a:t>".</a:t>
            </a: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643174" y="214290"/>
            <a:ext cx="4786314" cy="857256"/>
          </a:xfrm>
        </p:spPr>
        <p:txBody>
          <a:bodyPr>
            <a:normAutofit/>
          </a:bodyPr>
          <a:lstStyle/>
          <a:p>
            <a:pPr marL="514350" indent="-514350"/>
            <a:r>
              <a:rPr lang="en-US" b="1" dirty="0" smtClean="0">
                <a:solidFill>
                  <a:srgbClr val="FFFF00"/>
                </a:solidFill>
                <a:effectLst>
                  <a:outerShdw blurRad="38100" dist="38100" dir="2700000" algn="tl">
                    <a:srgbClr val="000000">
                      <a:alpha val="43137"/>
                    </a:srgbClr>
                  </a:outerShdw>
                </a:effectLst>
              </a:rPr>
              <a:t>	</a:t>
            </a:r>
            <a:r>
              <a:rPr lang="en-US" b="1" u="sng" dirty="0" smtClean="0">
                <a:solidFill>
                  <a:srgbClr val="FFFF00"/>
                </a:solidFill>
                <a:effectLst>
                  <a:outerShdw blurRad="38100" dist="38100" dir="2700000" algn="tl">
                    <a:srgbClr val="000000">
                      <a:alpha val="43137"/>
                    </a:srgbClr>
                  </a:outerShdw>
                </a:effectLst>
              </a:rPr>
              <a:t>PYTHON  SHELL IDLE</a:t>
            </a:r>
            <a:endParaRPr lang="en-IN" b="1" u="sng" dirty="0" smtClean="0">
              <a:solidFill>
                <a:srgbClr val="FFFF00"/>
              </a:solidFill>
              <a:effectLst>
                <a:outerShdw blurRad="38100" dist="38100" dir="2700000" algn="tl">
                  <a:srgbClr val="000000">
                    <a:alpha val="43137"/>
                  </a:srgbClr>
                </a:outerShdw>
              </a:effectLst>
            </a:endParaRPr>
          </a:p>
        </p:txBody>
      </p:sp>
      <p:pic>
        <p:nvPicPr>
          <p:cNvPr id="39939" name="Picture 3"/>
          <p:cNvPicPr>
            <a:picLocks noChangeAspect="1" noChangeArrowheads="1"/>
          </p:cNvPicPr>
          <p:nvPr/>
        </p:nvPicPr>
        <p:blipFill>
          <a:blip r:embed="rId3" cstate="print"/>
          <a:srcRect l="13672" t="28906" r="33594" b="5468"/>
          <a:stretch>
            <a:fillRect/>
          </a:stretch>
        </p:blipFill>
        <p:spPr bwMode="auto">
          <a:xfrm>
            <a:off x="2357422" y="1142984"/>
            <a:ext cx="5786478" cy="5400740"/>
          </a:xfrm>
          <a:prstGeom prst="rect">
            <a:avLst/>
          </a:prstGeom>
          <a:ln>
            <a:noFill/>
          </a:ln>
          <a:effectLst>
            <a:softEdge rad="112500"/>
          </a:effectLst>
        </p:spPr>
      </p:pic>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500298" y="357166"/>
            <a:ext cx="5572164" cy="785818"/>
          </a:xfrm>
        </p:spPr>
        <p:txBody>
          <a:bodyPr>
            <a:normAutofit/>
          </a:bodyPr>
          <a:lstStyle/>
          <a:p>
            <a:pPr marL="514350" indent="-514350"/>
            <a:r>
              <a:rPr lang="en-US" b="1" dirty="0" smtClean="0">
                <a:solidFill>
                  <a:srgbClr val="FFFF00"/>
                </a:solidFill>
                <a:effectLst>
                  <a:outerShdw blurRad="38100" dist="38100" dir="2700000" algn="tl">
                    <a:srgbClr val="000000">
                      <a:alpha val="43137"/>
                    </a:srgbClr>
                  </a:outerShdw>
                </a:effectLst>
              </a:rPr>
              <a:t>	</a:t>
            </a:r>
            <a:r>
              <a:rPr lang="en-US" b="1" u="sng" dirty="0" smtClean="0">
                <a:solidFill>
                  <a:srgbClr val="FFFF00"/>
                </a:solidFill>
                <a:effectLst>
                  <a:outerShdw blurRad="38100" dist="38100" dir="2700000" algn="tl">
                    <a:srgbClr val="000000">
                      <a:alpha val="43137"/>
                    </a:srgbClr>
                  </a:outerShdw>
                </a:effectLst>
              </a:rPr>
              <a:t>PYTHON BASIC MODES</a:t>
            </a:r>
            <a:endParaRPr lang="en-IN" b="1" u="sng" dirty="0" smtClean="0">
              <a:solidFill>
                <a:srgbClr val="FFFF00"/>
              </a:solidFill>
              <a:effectLst>
                <a:outerShdw blurRad="38100" dist="38100" dir="2700000" algn="tl">
                  <a:srgbClr val="000000">
                    <a:alpha val="43137"/>
                  </a:srgbClr>
                </a:outerShdw>
              </a:effectLst>
            </a:endParaRPr>
          </a:p>
        </p:txBody>
      </p:sp>
      <p:sp>
        <p:nvSpPr>
          <p:cNvPr id="4" name="Content Placeholder 2"/>
          <p:cNvSpPr>
            <a:spLocks noGrp="1"/>
          </p:cNvSpPr>
          <p:nvPr>
            <p:ph idx="1"/>
          </p:nvPr>
        </p:nvSpPr>
        <p:spPr>
          <a:xfrm>
            <a:off x="1214414" y="1571612"/>
            <a:ext cx="7572428" cy="857256"/>
          </a:xfrm>
        </p:spPr>
        <p:txBody>
          <a:bodyPr>
            <a:noAutofit/>
          </a:bodyPr>
          <a:lstStyle/>
          <a:p>
            <a:pPr algn="just">
              <a:buNone/>
            </a:pPr>
            <a:r>
              <a:rPr lang="en-IN" sz="3200" b="1" dirty="0" smtClean="0">
                <a:solidFill>
                  <a:srgbClr val="FFFF00"/>
                </a:solidFill>
                <a:effectLst>
                  <a:outerShdw blurRad="38100" dist="38100" dir="2700000" algn="tl">
                    <a:srgbClr val="000000">
                      <a:alpha val="43137"/>
                    </a:srgbClr>
                  </a:outerShdw>
                </a:effectLst>
              </a:rPr>
              <a:t>	What are the basic modes of python?</a:t>
            </a:r>
          </a:p>
        </p:txBody>
      </p:sp>
      <p:sp>
        <p:nvSpPr>
          <p:cNvPr id="6" name="Rectangle 5"/>
          <p:cNvSpPr/>
          <p:nvPr/>
        </p:nvSpPr>
        <p:spPr>
          <a:xfrm>
            <a:off x="1571604" y="2357430"/>
            <a:ext cx="7286676" cy="3046988"/>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Python has two basic modes:</a:t>
            </a:r>
          </a:p>
          <a:p>
            <a:pPr algn="just"/>
            <a:r>
              <a:rPr lang="en-IN" sz="3200" b="1" dirty="0" smtClean="0">
                <a:solidFill>
                  <a:schemeClr val="bg1"/>
                </a:solidFill>
                <a:effectLst>
                  <a:outerShdw blurRad="38100" dist="38100" dir="2700000" algn="tl">
                    <a:srgbClr val="000000">
                      <a:alpha val="43137"/>
                    </a:srgbClr>
                  </a:outerShdw>
                </a:effectLst>
              </a:rPr>
              <a:t> </a:t>
            </a:r>
          </a:p>
          <a:p>
            <a:pPr marL="514350" indent="-514350" algn="just">
              <a:buAutoNum type="arabicParenR"/>
            </a:pPr>
            <a:r>
              <a:rPr lang="en-IN" sz="3200" b="1" dirty="0" smtClean="0">
                <a:solidFill>
                  <a:schemeClr val="bg1"/>
                </a:solidFill>
                <a:effectLst>
                  <a:outerShdw blurRad="38100" dist="38100" dir="2700000" algn="tl">
                    <a:srgbClr val="000000">
                      <a:alpha val="43137"/>
                    </a:srgbClr>
                  </a:outerShdw>
                </a:effectLst>
              </a:rPr>
              <a:t>Script and </a:t>
            </a:r>
          </a:p>
          <a:p>
            <a:pPr marL="514350" indent="-514350" algn="just"/>
            <a:endParaRPr lang="en-IN" sz="3200" b="1" dirty="0" smtClean="0">
              <a:solidFill>
                <a:schemeClr val="bg1"/>
              </a:solidFill>
              <a:effectLst>
                <a:outerShdw blurRad="38100" dist="38100" dir="2700000" algn="tl">
                  <a:srgbClr val="000000">
                    <a:alpha val="43137"/>
                  </a:srgbClr>
                </a:outerShdw>
              </a:effectLst>
            </a:endParaRPr>
          </a:p>
          <a:p>
            <a:pPr marL="514350" indent="-514350" algn="just"/>
            <a:r>
              <a:rPr lang="en-IN" sz="3200" b="1" dirty="0" smtClean="0">
                <a:solidFill>
                  <a:schemeClr val="bg1"/>
                </a:solidFill>
                <a:effectLst>
                  <a:outerShdw blurRad="38100" dist="38100" dir="2700000" algn="tl">
                    <a:srgbClr val="000000">
                      <a:alpha val="43137"/>
                    </a:srgbClr>
                  </a:outerShdw>
                </a:effectLst>
              </a:rPr>
              <a:t>2)	Interactive. </a:t>
            </a:r>
          </a:p>
          <a:p>
            <a:pPr marL="514350" indent="-514350" algn="just"/>
            <a:endParaRPr lang="en-IN" sz="3200" b="1"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6082</TotalTime>
  <Words>1274</Words>
  <Application>Microsoft Office PowerPoint</Application>
  <PresentationFormat>On-screen Show (4:3)</PresentationFormat>
  <Paragraphs>439</Paragraphs>
  <Slides>135</Slides>
  <Notes>0</Notes>
  <HiddenSlides>0</HiddenSlides>
  <MMClips>0</MMClips>
  <ScaleCrop>false</ScaleCrop>
  <HeadingPairs>
    <vt:vector size="4" baseType="variant">
      <vt:variant>
        <vt:lpstr>Theme</vt:lpstr>
      </vt:variant>
      <vt:variant>
        <vt:i4>1</vt:i4>
      </vt:variant>
      <vt:variant>
        <vt:lpstr>Slide Titles</vt:lpstr>
      </vt:variant>
      <vt:variant>
        <vt:i4>135</vt:i4>
      </vt:variant>
    </vt:vector>
  </HeadingPairs>
  <TitlesOfParts>
    <vt:vector size="136" baseType="lpstr">
      <vt:lpstr>Office Theme</vt:lpstr>
      <vt:lpstr>CHAPTER 07 GETTING STARTED WITH PYTHON</vt:lpstr>
      <vt:lpstr>Unit 2:</vt:lpstr>
      <vt:lpstr>CHAPTER 1 GETTING STARTED WITH PYTHON</vt:lpstr>
      <vt:lpstr>INTRODUCTION</vt:lpstr>
      <vt:lpstr>GUIDO VAN ROSSUM</vt:lpstr>
      <vt:lpstr>GUIDO VAN ROSSUM</vt:lpstr>
      <vt:lpstr>GUIDO VAN ROSSUM</vt:lpstr>
      <vt:lpstr>GUIDO VAN ROSSUM</vt:lpstr>
      <vt:lpstr>GUIDO VAN ROSSUM</vt:lpstr>
      <vt:lpstr>INTRODUCTION</vt:lpstr>
      <vt:lpstr>INTRODUCTION</vt:lpstr>
      <vt:lpstr>HISTORY OF PYTHON</vt:lpstr>
      <vt:lpstr>HISTORY OF PYTHON</vt:lpstr>
      <vt:lpstr>HISTORY OF PYTHON</vt:lpstr>
      <vt:lpstr>HISTORY OF PYTHON</vt:lpstr>
      <vt:lpstr>HISTORY OF PYTHON</vt:lpstr>
      <vt:lpstr>HISTORY OF PYTHON</vt:lpstr>
      <vt:lpstr>HISTORY OF PYTHON</vt:lpstr>
      <vt:lpstr>HISTORY OF PYTHON - NETHERLANDS</vt:lpstr>
      <vt:lpstr>HISTORY OF PYTHON - NETHERLANDS</vt:lpstr>
      <vt:lpstr>HISTORY OF PYTHON – CWI GOOGLE MAP</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PYTHON ADVANTAGES  - PLUS POINTS</vt:lpstr>
      <vt:lpstr>PYTHON ADVANTAGES  - PLUS POINTS</vt:lpstr>
      <vt:lpstr>PYTHON ADVANTAGES  - PLUS POINTS</vt:lpstr>
      <vt:lpstr>PYTHON ADVANTAGES  - PLUS POINTS</vt:lpstr>
      <vt:lpstr>PYTHON ADVANTAGES  - PLUS POINTS</vt:lpstr>
      <vt:lpstr>      PYTHON  DISADVANTAGES</vt:lpstr>
      <vt:lpstr>PYTHON DISADVANTAGES  - MINUS POINTS</vt:lpstr>
      <vt:lpstr>PYTHON DISADVANTAGES  - MINUS POINTS</vt:lpstr>
      <vt:lpstr>COMPILERS   AND  INTERPRETERS</vt:lpstr>
      <vt:lpstr>COMPILER</vt:lpstr>
      <vt:lpstr>COMPILER</vt:lpstr>
      <vt:lpstr>INTERPRETER</vt:lpstr>
      <vt:lpstr>INTERPRETER</vt:lpstr>
      <vt:lpstr>WORKING  IN  PYTHON</vt:lpstr>
      <vt:lpstr>WORKING  IN  PYTHON</vt:lpstr>
      <vt:lpstr>PYTHON  DISTRIBUTION</vt:lpstr>
      <vt:lpstr>PYTHON  DISTRIBUTION</vt:lpstr>
      <vt:lpstr>PYTHON  DISTRIBUTION</vt:lpstr>
      <vt:lpstr>SOME OF  PYTHON DISTRIBUTION</vt:lpstr>
      <vt:lpstr>SOME OF PYTHON DISTRIBUTION</vt:lpstr>
      <vt:lpstr>SOME OF  PYTHON DISTRIBUTION</vt:lpstr>
      <vt:lpstr>SOME OF PYTHON DISTRIBUTION</vt:lpstr>
      <vt:lpstr>SOME PYTHON DISTRIBUTION</vt:lpstr>
      <vt:lpstr>Slide 57</vt:lpstr>
      <vt:lpstr>Slide 58</vt:lpstr>
      <vt:lpstr>PYTHON  IDE / IDLE </vt:lpstr>
      <vt:lpstr>PYTHON  IDE / IDLE </vt:lpstr>
      <vt:lpstr>POPULAR PYTHON  IDEs </vt:lpstr>
      <vt:lpstr>POPULAR PYTHON  IDEs </vt:lpstr>
      <vt:lpstr>POPULAR PYTHON  IDEs </vt:lpstr>
      <vt:lpstr>POPULAR PYTHON  IDEs </vt:lpstr>
      <vt:lpstr>POPULAR PYTHON  IDEs </vt:lpstr>
      <vt:lpstr>POPULAR PYTHON  IDEs </vt:lpstr>
      <vt:lpstr>POPULAR PYTHON  IDEs </vt:lpstr>
      <vt:lpstr>POPULAR PYTHON  IDEs </vt:lpstr>
      <vt:lpstr>POPULAR PYTHON  IDEs </vt:lpstr>
      <vt:lpstr>POPULAR PYTHON  IDEs </vt:lpstr>
      <vt:lpstr>POPULAR PYTHON  IDEs </vt:lpstr>
      <vt:lpstr>POPULAR PYTHON  IDEs </vt:lpstr>
      <vt:lpstr>POPULAR PYTHON  IDEs </vt:lpstr>
      <vt:lpstr>PYTHON  EDITORS</vt:lpstr>
      <vt:lpstr>POPULAR PYTHON  IDEs </vt:lpstr>
      <vt:lpstr>POPULAR PYTHON  IDEs </vt:lpstr>
      <vt:lpstr>POPULAR PYTHON  IDEs </vt:lpstr>
      <vt:lpstr>POPULAR PYTHON  IDEs </vt:lpstr>
      <vt:lpstr>POPULAR PYTHON  IDEs </vt:lpstr>
      <vt:lpstr>PYTHON EDITORS</vt:lpstr>
      <vt:lpstr>PYTHON  EDITORS</vt:lpstr>
      <vt:lpstr>Slide 82</vt:lpstr>
      <vt:lpstr>PYTHON  EDITORS</vt:lpstr>
      <vt:lpstr>PYTHON  EDITORS</vt:lpstr>
      <vt:lpstr>PYTHON  EDITORS</vt:lpstr>
      <vt:lpstr>PYTHON  EDITORS</vt:lpstr>
      <vt:lpstr>PYTHON  EDITORS</vt:lpstr>
      <vt:lpstr>PYTHON  EDITORS</vt:lpstr>
      <vt:lpstr>PYTHON  EDITORS</vt:lpstr>
      <vt:lpstr>PYTHON  EDITORS</vt:lpstr>
      <vt:lpstr>PYTHON  EDITORS</vt:lpstr>
      <vt:lpstr>PYTHON  EDITORS</vt:lpstr>
      <vt:lpstr>PYTHON  EDITORS</vt:lpstr>
      <vt:lpstr>WORKING WITH  DEFAULT  CPYTHON DISTRIBUTION</vt:lpstr>
      <vt:lpstr> PYTHON INTRACTIVE MODE PYTHON IDLE</vt:lpstr>
      <vt:lpstr> PYTHON  SHELL</vt:lpstr>
      <vt:lpstr> PYTHON  SHELL</vt:lpstr>
      <vt:lpstr> PYTHON  SHELL IDLE</vt:lpstr>
      <vt:lpstr> PYTHON BASIC MODES</vt:lpstr>
      <vt:lpstr> PYTHON BASIC MODES</vt:lpstr>
      <vt:lpstr> PYTHON BASIC MODES</vt:lpstr>
      <vt:lpstr>SCRIPT</vt:lpstr>
      <vt:lpstr>INVOKING  SCRIPT  MODE</vt:lpstr>
      <vt:lpstr>INVOKING  SCRIPT  MODE</vt:lpstr>
      <vt:lpstr>INVOKING  SCRIPT  MODE</vt:lpstr>
      <vt:lpstr>Saving  Script / Program  File</vt:lpstr>
      <vt:lpstr>Running or Executing   Program / Script</vt:lpstr>
      <vt:lpstr>WORKING IN ANACONDA</vt:lpstr>
      <vt:lpstr>ANACONDA NAVIGATOR</vt:lpstr>
      <vt:lpstr>JUPYTER  NOTEBOOK IDE</vt:lpstr>
      <vt:lpstr>JUPYTER  NOTEBOOK IDE</vt:lpstr>
      <vt:lpstr>JUPYTER  NOTEBOOK IDE</vt:lpstr>
      <vt:lpstr>JUPYTER  DASHBOARD</vt:lpstr>
      <vt:lpstr>JUPYTER  INTERACTIVE MODE</vt:lpstr>
      <vt:lpstr>JUPYTER  SCRIPT MODE</vt:lpstr>
      <vt:lpstr>SPYDER  IDE</vt:lpstr>
      <vt:lpstr>SPYDER IDE</vt:lpstr>
      <vt:lpstr>SPYDER IDE</vt:lpstr>
      <vt:lpstr>SPYDER  IDE</vt:lpstr>
      <vt:lpstr>PyScripter  IDE</vt:lpstr>
      <vt:lpstr>PyScripter  IDE</vt:lpstr>
      <vt:lpstr>PyScripter  IDE</vt:lpstr>
      <vt:lpstr>Any Questions Please</vt:lpstr>
      <vt:lpstr>Class Test</vt:lpstr>
      <vt:lpstr>Class Test </vt:lpstr>
      <vt:lpstr>Class Test </vt:lpstr>
      <vt:lpstr>QUESTION BANK</vt:lpstr>
      <vt:lpstr>QUESTION BANK</vt:lpstr>
      <vt:lpstr>QUESTION BANK</vt:lpstr>
      <vt:lpstr>QUESTION BANK</vt:lpstr>
      <vt:lpstr>QUESTION BANK</vt:lpstr>
      <vt:lpstr>QUESTION BANK</vt:lpstr>
      <vt:lpstr>QUESTION BANK</vt:lpstr>
      <vt:lpstr>QUESTION BANK</vt:lpstr>
      <vt:lpstr>Thank You</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HM</cp:lastModifiedBy>
  <cp:revision>546</cp:revision>
  <dcterms:created xsi:type="dcterms:W3CDTF">2013-08-21T19:17:07Z</dcterms:created>
  <dcterms:modified xsi:type="dcterms:W3CDTF">2020-07-14T04:00:15Z</dcterms:modified>
</cp:coreProperties>
</file>